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4" r:id="rId2"/>
    <p:sldId id="333" r:id="rId3"/>
    <p:sldId id="348" r:id="rId4"/>
    <p:sldId id="259" r:id="rId5"/>
    <p:sldId id="363" r:id="rId6"/>
    <p:sldId id="261" r:id="rId7"/>
    <p:sldId id="357" r:id="rId8"/>
    <p:sldId id="264" r:id="rId9"/>
    <p:sldId id="358" r:id="rId10"/>
    <p:sldId id="334" r:id="rId11"/>
    <p:sldId id="360" r:id="rId12"/>
    <p:sldId id="267" r:id="rId13"/>
    <p:sldId id="361" r:id="rId14"/>
    <p:sldId id="269" r:id="rId15"/>
    <p:sldId id="271" r:id="rId16"/>
    <p:sldId id="273" r:id="rId17"/>
    <p:sldId id="275" r:id="rId18"/>
    <p:sldId id="277" r:id="rId19"/>
    <p:sldId id="281" r:id="rId20"/>
    <p:sldId id="283" r:id="rId21"/>
    <p:sldId id="285" r:id="rId22"/>
    <p:sldId id="289" r:id="rId23"/>
    <p:sldId id="291" r:id="rId24"/>
    <p:sldId id="293" r:id="rId25"/>
    <p:sldId id="295" r:id="rId26"/>
    <p:sldId id="297" r:id="rId27"/>
    <p:sldId id="299" r:id="rId28"/>
    <p:sldId id="301" r:id="rId29"/>
    <p:sldId id="303" r:id="rId30"/>
    <p:sldId id="305" r:id="rId31"/>
    <p:sldId id="307" r:id="rId32"/>
    <p:sldId id="309" r:id="rId33"/>
    <p:sldId id="311" r:id="rId34"/>
    <p:sldId id="313" r:id="rId35"/>
    <p:sldId id="317" r:id="rId36"/>
    <p:sldId id="319" r:id="rId37"/>
    <p:sldId id="321" r:id="rId38"/>
    <p:sldId id="323" r:id="rId39"/>
    <p:sldId id="325" r:id="rId40"/>
    <p:sldId id="326" r:id="rId41"/>
    <p:sldId id="327" r:id="rId42"/>
    <p:sldId id="328" r:id="rId43"/>
    <p:sldId id="329" r:id="rId44"/>
    <p:sldId id="331" r:id="rId45"/>
    <p:sldId id="349" r:id="rId46"/>
    <p:sldId id="330" r:id="rId47"/>
    <p:sldId id="345" r:id="rId48"/>
    <p:sldId id="347" r:id="rId49"/>
    <p:sldId id="350" r:id="rId50"/>
    <p:sldId id="352" r:id="rId51"/>
    <p:sldId id="353" r:id="rId52"/>
    <p:sldId id="356" r:id="rId53"/>
    <p:sldId id="354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5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096F1-DD3E-4F21-8716-72BAF2ABC780}" type="datetimeFigureOut">
              <a:rPr lang="en-AU" smtClean="0"/>
              <a:pPr/>
              <a:t>5/05/2015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FBD3-57D2-4180-8B42-ED68FC9FF72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en-AU" sz="3600" dirty="0" smtClean="0">
                <a:latin typeface="Arno Pro Light Display" pitchFamily="18" charset="0"/>
              </a:rPr>
              <a:t>Albert Einstein</a:t>
            </a:r>
            <a:endParaRPr lang="en-AU" sz="3600" dirty="0">
              <a:latin typeface="Arno Pro Light Display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AU" dirty="0" smtClean="0">
              <a:solidFill>
                <a:srgbClr val="FBD1F6"/>
              </a:solidFill>
            </a:endParaRPr>
          </a:p>
          <a:p>
            <a:pPr>
              <a:buNone/>
            </a:pPr>
            <a:endParaRPr lang="en-AU" dirty="0" smtClean="0">
              <a:solidFill>
                <a:srgbClr val="FBD1F6"/>
              </a:solidFill>
            </a:endParaRPr>
          </a:p>
          <a:p>
            <a:pPr algn="ctr">
              <a:buNone/>
            </a:pPr>
            <a:r>
              <a:rPr lang="en-AU" dirty="0" smtClean="0">
                <a:solidFill>
                  <a:srgbClr val="FBD1F6"/>
                </a:solidFill>
              </a:rPr>
              <a:t>“</a:t>
            </a:r>
            <a:r>
              <a:rPr lang="en-AU" sz="3600" dirty="0" smtClean="0">
                <a:solidFill>
                  <a:srgbClr val="FBD1F6"/>
                </a:solidFill>
                <a:latin typeface="Arno Pro Light Display" pitchFamily="18" charset="0"/>
              </a:rPr>
              <a:t>The most beautiful experience </a:t>
            </a:r>
          </a:p>
          <a:p>
            <a:pPr algn="ctr">
              <a:buNone/>
            </a:pPr>
            <a:r>
              <a:rPr lang="en-AU" sz="3600" dirty="0" smtClean="0">
                <a:solidFill>
                  <a:srgbClr val="FBD1F6"/>
                </a:solidFill>
                <a:latin typeface="Arno Pro Light Display" pitchFamily="18" charset="0"/>
              </a:rPr>
              <a:t>we can have is the mysterious </a:t>
            </a:r>
          </a:p>
          <a:p>
            <a:pPr algn="ctr">
              <a:buNone/>
            </a:pPr>
            <a:r>
              <a:rPr lang="en-AU" sz="3600" dirty="0" smtClean="0">
                <a:solidFill>
                  <a:srgbClr val="FBD1F6"/>
                </a:solidFill>
                <a:latin typeface="Arno Pro Light Display" pitchFamily="18" charset="0"/>
              </a:rPr>
              <a:t>- the fundamental emotion which stands at the cradle of true art and true science.” </a:t>
            </a:r>
            <a:br>
              <a:rPr lang="en-AU" sz="3600" dirty="0" smtClean="0">
                <a:solidFill>
                  <a:srgbClr val="FBD1F6"/>
                </a:solidFill>
                <a:latin typeface="Arno Pro Light Display" pitchFamily="18" charset="0"/>
              </a:rPr>
            </a:br>
            <a:endParaRPr lang="en-AU" sz="3600" dirty="0" smtClean="0">
              <a:solidFill>
                <a:srgbClr val="FBD1F6"/>
              </a:solidFill>
              <a:latin typeface="Arno Pro Light Display" pitchFamily="18" charset="0"/>
            </a:endParaRPr>
          </a:p>
          <a:p>
            <a:pPr>
              <a:buNone/>
            </a:pP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-357188"/>
            <a:ext cx="8229600" cy="1774826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con</a:t>
            </a:r>
            <a:r>
              <a:rPr lang="en-AU" sz="3200" dirty="0" smtClean="0">
                <a:solidFill>
                  <a:srgbClr val="FF9933"/>
                </a:solidFill>
                <a:latin typeface="Arial" charset="0"/>
                <a:cs typeface="Arial" charset="0"/>
              </a:rPr>
              <a:t>cept</a:t>
            </a:r>
            <a:r>
              <a:rPr lang="en-AU" sz="3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ion</a:t>
            </a:r>
          </a:p>
        </p:txBody>
      </p:sp>
      <p:pic>
        <p:nvPicPr>
          <p:cNvPr id="12291" name="Picture 4" descr="IMG_12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866" y="1340768"/>
            <a:ext cx="745282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Exemp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5" y="692696"/>
            <a:ext cx="4392488" cy="554461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FF00"/>
                </a:solidFill>
                <a:latin typeface="Arno Pro Light Display" pitchFamily="18" charset="0"/>
                <a:cs typeface="Arial" pitchFamily="34" charset="0"/>
              </a:rPr>
              <a:t>spirit bird </a:t>
            </a:r>
            <a:r>
              <a:rPr lang="en-AU" sz="3200" dirty="0" smtClean="0">
                <a:latin typeface="Arno Pro Light Display" pitchFamily="18" charset="0"/>
                <a:cs typeface="Arial" pitchFamily="34" charset="0"/>
              </a:rPr>
              <a:t>- </a:t>
            </a:r>
            <a:r>
              <a:rPr lang="en-AU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no Pro Light Display" pitchFamily="18" charset="0"/>
                <a:cs typeface="Arial" pitchFamily="34" charset="0"/>
              </a:rPr>
              <a:t>conception</a:t>
            </a:r>
            <a:endParaRPr lang="en-AU" sz="3200" dirty="0">
              <a:solidFill>
                <a:schemeClr val="accent6">
                  <a:lumMod val="60000"/>
                  <a:lumOff val="40000"/>
                </a:schemeClr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spirit bird golden egg 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8064896" cy="487317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BD1F6"/>
                </a:solidFill>
                <a:latin typeface="Arno Pro Light Display" pitchFamily="18" charset="0"/>
              </a:rPr>
              <a:t>Birth/Death of Illegitimate Child</a:t>
            </a:r>
            <a:endParaRPr lang="en-AU" sz="3200" dirty="0">
              <a:solidFill>
                <a:srgbClr val="FBD1F6"/>
              </a:solidFill>
              <a:latin typeface="Arno Pro Light Display" pitchFamily="18" charset="0"/>
            </a:endParaRPr>
          </a:p>
        </p:txBody>
      </p:sp>
      <p:pic>
        <p:nvPicPr>
          <p:cNvPr id="4" name="Content Placeholder 3" descr="Illegitimate Chil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7" y="1600200"/>
            <a:ext cx="3816424" cy="4709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50106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FF00"/>
                </a:solidFill>
                <a:latin typeface="Arno Pro Light Display" pitchFamily="18" charset="0"/>
                <a:cs typeface="Arial" pitchFamily="34" charset="0"/>
              </a:rPr>
              <a:t>alien</a:t>
            </a:r>
            <a:r>
              <a:rPr lang="en-AU" sz="3200" dirty="0" smtClean="0">
                <a:latin typeface="Arno Pro Light Display" pitchFamily="18" charset="0"/>
                <a:cs typeface="Arial" pitchFamily="34" charset="0"/>
              </a:rPr>
              <a:t> </a:t>
            </a:r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– I don't belong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ships hear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340768"/>
            <a:ext cx="6858000" cy="521717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chemeClr val="tx1">
                    <a:lumMod val="95000"/>
                  </a:schemeClr>
                </a:solidFill>
                <a:latin typeface="Arno Pro Light Display" pitchFamily="18" charset="0"/>
                <a:cs typeface="Arial" pitchFamily="34" charset="0"/>
              </a:rPr>
              <a:t>not wanted</a:t>
            </a:r>
            <a:endParaRPr lang="en-AU" sz="3200" dirty="0">
              <a:solidFill>
                <a:schemeClr val="tx1">
                  <a:lumMod val="95000"/>
                </a:schemeClr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wob0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7488832" cy="544695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37876"/>
          </a:xfrm>
        </p:spPr>
        <p:txBody>
          <a:bodyPr>
            <a:normAutofit/>
          </a:bodyPr>
          <a:lstStyle/>
          <a:p>
            <a:r>
              <a:rPr lang="en-AU" sz="3200" dirty="0" smtClean="0">
                <a:latin typeface="Arno Pro Light Display" pitchFamily="18" charset="0"/>
                <a:cs typeface="Arial" pitchFamily="34" charset="0"/>
              </a:rPr>
              <a:t>I hope it’s white</a:t>
            </a:r>
            <a:endParaRPr lang="en-AU" sz="3200" dirty="0"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IMG_1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71546"/>
            <a:ext cx="8786874" cy="578645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I don’t want to be here!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wandjina si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40768"/>
            <a:ext cx="6696744" cy="501719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Get rid of it!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Termin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412776"/>
            <a:ext cx="6408712" cy="478349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48072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Great Great Grandmother’s Legacy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foetus and the drag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196752"/>
            <a:ext cx="6912768" cy="508976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                            </a:t>
            </a:r>
          </a:p>
        </p:txBody>
      </p:sp>
      <p:pic>
        <p:nvPicPr>
          <p:cNvPr id="2052" name="Picture Placeholder 7" descr="dreaming of my ancestor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0163" r="10163"/>
          <a:stretch>
            <a:fillRect/>
          </a:stretch>
        </p:blipFill>
        <p:spPr/>
      </p:pic>
      <p:sp>
        <p:nvSpPr>
          <p:cNvPr id="2051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200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>Perinatal Dreaming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An acid pit!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4" name="Picture 3" descr="still c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9" y="1484784"/>
            <a:ext cx="6408712" cy="508746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52736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mother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'Mother'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124744"/>
            <a:ext cx="7272808" cy="559040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/>
            </a:r>
            <a:b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</a:br>
            <a:r>
              <a:rPr lang="en-AU" sz="36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Impending Doom!</a:t>
            </a:r>
            <a:endParaRPr lang="en-AU" sz="36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4" name="Picture 3" descr="red back spider mot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556792"/>
            <a:ext cx="6120680" cy="482453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16832"/>
          </a:xfrm>
        </p:spPr>
        <p:txBody>
          <a:bodyPr>
            <a:normAutofit/>
          </a:bodyPr>
          <a:lstStyle/>
          <a:p>
            <a:r>
              <a:rPr lang="en-AU" sz="3200" dirty="0" smtClean="0">
                <a:latin typeface="Arno Pro Light Display" pitchFamily="18" charset="0"/>
                <a:cs typeface="Arial" pitchFamily="34" charset="0"/>
              </a:rPr>
              <a:t> </a:t>
            </a:r>
            <a:r>
              <a:rPr lang="en-AU" sz="3200" i="1" dirty="0" smtClean="0">
                <a:solidFill>
                  <a:srgbClr val="9587FF"/>
                </a:solidFill>
                <a:latin typeface="Arno Pro Light Display" pitchFamily="18" charset="0"/>
              </a:rPr>
              <a:t> </a:t>
            </a:r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martyr mother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martyr mot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772816"/>
            <a:ext cx="4680520" cy="46085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97916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chemeClr val="tx1">
                    <a:lumMod val="85000"/>
                  </a:schemeClr>
                </a:solidFill>
                <a:latin typeface="Arno Pro Light Display" pitchFamily="18" charset="0"/>
                <a:cs typeface="Arial" pitchFamily="34" charset="0"/>
              </a:rPr>
              <a:t>parasite</a:t>
            </a:r>
            <a:endParaRPr lang="en-AU" sz="3200" dirty="0">
              <a:solidFill>
                <a:schemeClr val="tx1">
                  <a:lumMod val="85000"/>
                </a:schemeClr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Parasit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1115616" y="1340768"/>
            <a:ext cx="6912768" cy="501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Can you stop the pain?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4" name="Picture 3" descr="foetal crucifix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196752"/>
            <a:ext cx="6552728" cy="516120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red belly black mother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4" name="Picture 3" descr="red belly black mot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264696" cy="492523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483668"/>
          </a:xfrm>
        </p:spPr>
        <p:txBody>
          <a:bodyPr>
            <a:normAutofit fontScale="90000"/>
          </a:bodyPr>
          <a:lstStyle/>
          <a:p>
            <a:r>
              <a:rPr lang="en-AU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no Pro Light Display" pitchFamily="18" charset="0"/>
                <a:cs typeface="Arial" pitchFamily="34" charset="0"/>
              </a:rPr>
              <a:t/>
            </a:r>
            <a:br>
              <a:rPr lang="en-AU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no Pro Light Display" pitchFamily="18" charset="0"/>
                <a:cs typeface="Arial" pitchFamily="34" charset="0"/>
              </a:rPr>
            </a:br>
            <a:r>
              <a:rPr lang="en-AU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no Pro Light Display" pitchFamily="18" charset="0"/>
                <a:cs typeface="Arial" pitchFamily="34" charset="0"/>
              </a:rPr>
              <a:t/>
            </a:r>
            <a:br>
              <a:rPr lang="en-AU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no Pro Light Display" pitchFamily="18" charset="0"/>
                <a:cs typeface="Arial" pitchFamily="34" charset="0"/>
              </a:rPr>
            </a:br>
            <a:r>
              <a:rPr lang="en-AU" sz="3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no Pro Light Display" pitchFamily="18" charset="0"/>
                <a:cs typeface="Arial" pitchFamily="34" charset="0"/>
              </a:rPr>
              <a:t>a light at the end of the tunnel</a:t>
            </a:r>
            <a:endParaRPr lang="en-AU" sz="3600" dirty="0">
              <a:solidFill>
                <a:schemeClr val="accent3">
                  <a:lumMod val="40000"/>
                  <a:lumOff val="60000"/>
                </a:schemeClr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7" name="Picture 6" descr="The Third Matri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772816"/>
            <a:ext cx="7488832" cy="432048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Abandoned and Rejected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wandjina bur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484784"/>
            <a:ext cx="5544616" cy="473029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550984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Hideous and Evil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wandjin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052736"/>
            <a:ext cx="6840760" cy="518457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368152"/>
          </a:xfrm>
        </p:spPr>
        <p:txBody>
          <a:bodyPr>
            <a:normAutofit/>
          </a:bodyPr>
          <a:lstStyle/>
          <a:p>
            <a:r>
              <a:rPr lang="en-AU" sz="3600" i="1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>Grandmother Dreaming </a:t>
            </a:r>
            <a:r>
              <a:rPr lang="en-AU" sz="3200" i="1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/>
            </a:r>
            <a:br>
              <a:rPr lang="en-AU" sz="3200" i="1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</a:br>
            <a:r>
              <a:rPr lang="en-AU" sz="3200" i="1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>Understanding Country</a:t>
            </a:r>
            <a:endParaRPr lang="en-AU" sz="3200" i="1" dirty="0">
              <a:solidFill>
                <a:srgbClr val="FBD1F6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6" name="Content Placeholder 5" descr="img-518141326-000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772816"/>
            <a:ext cx="4660825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I am a monster.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wandjin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12776"/>
            <a:ext cx="6120680" cy="480230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 episiotomy 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face presen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7272808" cy="508862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I can’t face this!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wandjina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6624736" cy="465772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Face Presentation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forcpes mon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696744" cy="50405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Forceps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wandjina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6624736" cy="451541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chemeClr val="tx1">
                    <a:lumMod val="75000"/>
                  </a:schemeClr>
                </a:solidFill>
                <a:latin typeface="Arno Pro Light Display" pitchFamily="18" charset="0"/>
                <a:cs typeface="Arial" pitchFamily="34" charset="0"/>
              </a:rPr>
              <a:t>Am I dead?</a:t>
            </a:r>
            <a:endParaRPr lang="en-AU" sz="3200" dirty="0">
              <a:solidFill>
                <a:schemeClr val="tx1">
                  <a:lumMod val="75000"/>
                </a:schemeClr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bard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196752"/>
            <a:ext cx="6984776" cy="499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n-AU" sz="3200" dirty="0" smtClean="0">
                <a:latin typeface="Arno Pro Light Display" pitchFamily="18" charset="0"/>
                <a:cs typeface="Arial" pitchFamily="34" charset="0"/>
              </a:rPr>
              <a:t>where is my mother?</a:t>
            </a:r>
            <a:endParaRPr lang="en-AU" sz="3200" dirty="0"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ica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7272808" cy="487488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en-AU" sz="3200" dirty="0" err="1" smtClean="0">
                <a:latin typeface="Arno Pro Light Display" pitchFamily="18" charset="0"/>
                <a:cs typeface="Arial" pitchFamily="34" charset="0"/>
              </a:rPr>
              <a:t>placentabong</a:t>
            </a:r>
            <a:endParaRPr lang="en-AU" sz="3200" dirty="0"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Placentabo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6912768" cy="50874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Autofit/>
          </a:bodyPr>
          <a:lstStyle/>
          <a:p>
            <a:r>
              <a:rPr lang="en-AU" sz="3200" dirty="0" smtClean="0">
                <a:latin typeface="Arno Pro Light Display" pitchFamily="18" charset="0"/>
                <a:cs typeface="Arial" pitchFamily="34" charset="0"/>
              </a:rPr>
              <a:t>Shame!</a:t>
            </a:r>
            <a:endParaRPr lang="en-AU" sz="3200" dirty="0"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cruc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772816"/>
            <a:ext cx="5112568" cy="42484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What if someone comes? What if they don’t......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snake in c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6768752" cy="49446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>the amniotic universe</a:t>
            </a:r>
            <a:endParaRPr lang="en-AU" sz="3200" dirty="0">
              <a:solidFill>
                <a:srgbClr val="FBD1F6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6" name="Picture 5" descr="Amn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340768"/>
            <a:ext cx="4968552" cy="501716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en-AU" sz="3200" dirty="0" smtClean="0">
                <a:latin typeface="Arno Pro Light Display" pitchFamily="18" charset="0"/>
                <a:cs typeface="Arial" pitchFamily="34" charset="0"/>
              </a:rPr>
              <a:t/>
            </a:r>
            <a:br>
              <a:rPr lang="en-AU" sz="3200" dirty="0" smtClean="0">
                <a:latin typeface="Arno Pro Light Display" pitchFamily="18" charset="0"/>
                <a:cs typeface="Arial" pitchFamily="34" charset="0"/>
              </a:rPr>
            </a:br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heart</a:t>
            </a:r>
            <a:r>
              <a:rPr lang="en-AU" sz="3200" dirty="0" smtClean="0">
                <a:latin typeface="Arno Pro Light Display" pitchFamily="18" charset="0"/>
                <a:cs typeface="Arial" pitchFamily="34" charset="0"/>
              </a:rPr>
              <a:t> </a:t>
            </a:r>
            <a:r>
              <a:rPr lang="en-AU" sz="3200" dirty="0" err="1" smtClean="0">
                <a:latin typeface="Arno Pro Light Display" pitchFamily="18" charset="0"/>
                <a:cs typeface="Arial" pitchFamily="34" charset="0"/>
              </a:rPr>
              <a:t>dis</a:t>
            </a:r>
            <a:r>
              <a:rPr lang="en-AU" sz="3200" dirty="0" smtClean="0">
                <a:latin typeface="Arno Pro Light Display" pitchFamily="18" charset="0"/>
                <a:cs typeface="Arial" pitchFamily="34" charset="0"/>
              </a:rPr>
              <a:t>-ease</a:t>
            </a:r>
            <a:endParaRPr lang="en-AU" sz="3200" dirty="0"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Rip my heart 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484784"/>
            <a:ext cx="6192688" cy="49446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W</a:t>
            </a:r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here is my mother?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Cas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63975" y="1112489"/>
            <a:ext cx="5304082" cy="54726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F0000"/>
                </a:solidFill>
                <a:latin typeface="Arno Pro Light Display" pitchFamily="18" charset="0"/>
                <a:cs typeface="Arial" pitchFamily="34" charset="0"/>
              </a:rPr>
              <a:t>alienated</a:t>
            </a:r>
            <a:endParaRPr lang="en-AU" sz="3200" dirty="0">
              <a:solidFill>
                <a:srgbClr val="FF0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little sha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1" y="1428736"/>
            <a:ext cx="6768752" cy="507209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no Pro Light Display" pitchFamily="18" charset="0"/>
                <a:cs typeface="Arial" pitchFamily="34" charset="0"/>
              </a:rPr>
              <a:t>Finding the way home - </a:t>
            </a:r>
            <a:r>
              <a:rPr lang="en-AU" sz="3200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>the divine mother</a:t>
            </a:r>
            <a:endParaRPr lang="en-AU" sz="3200" dirty="0">
              <a:solidFill>
                <a:srgbClr val="FBD1F6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divine mam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556792"/>
            <a:ext cx="5544616" cy="48011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FFC000"/>
                </a:solidFill>
                <a:latin typeface="Arno Pro Light Display" pitchFamily="18" charset="0"/>
                <a:cs typeface="Arial" pitchFamily="34" charset="0"/>
              </a:rPr>
              <a:t>the golden child</a:t>
            </a:r>
            <a:endParaRPr lang="en-AU" sz="3200" dirty="0">
              <a:solidFill>
                <a:srgbClr val="FFC000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wob54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96752"/>
            <a:ext cx="6912768" cy="508976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no Pro Light Display" pitchFamily="18" charset="0"/>
                <a:cs typeface="Arial" pitchFamily="34" charset="0"/>
              </a:rPr>
              <a:t>Return to Grandmother Lore</a:t>
            </a:r>
            <a:endParaRPr lang="en-AU" sz="3200" i="1" dirty="0">
              <a:solidFill>
                <a:schemeClr val="accent5">
                  <a:lumMod val="60000"/>
                  <a:lumOff val="40000"/>
                </a:schemeClr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5" name="Content Placeholder 4" descr="img-518141127-0001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600200"/>
            <a:ext cx="5544616" cy="48531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>transformation</a:t>
            </a:r>
            <a:endParaRPr lang="en-AU" sz="3200" dirty="0">
              <a:solidFill>
                <a:srgbClr val="FBD1F6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4" name="Content Placeholder 3" descr="Understanding Country - Transform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7920880" cy="501548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en-AU" sz="2800" dirty="0" smtClean="0">
                <a:latin typeface="Arial" charset="0"/>
                <a:cs typeface="Arial" charset="0"/>
              </a:rPr>
              <a:t/>
            </a:r>
            <a:br>
              <a:rPr lang="en-AU" sz="2800" dirty="0" smtClean="0">
                <a:latin typeface="Arial" charset="0"/>
                <a:cs typeface="Arial" charset="0"/>
              </a:rPr>
            </a:br>
            <a:r>
              <a:rPr lang="en-AU" sz="3600" dirty="0" smtClean="0">
                <a:solidFill>
                  <a:srgbClr val="FBD1F6"/>
                </a:solidFill>
                <a:latin typeface="Arno Pro Light Display" pitchFamily="18" charset="0"/>
                <a:cs typeface="Arial" charset="0"/>
              </a:rPr>
              <a:t>The Tree of Life</a:t>
            </a:r>
            <a:br>
              <a:rPr lang="en-AU" sz="3600" dirty="0" smtClean="0">
                <a:solidFill>
                  <a:srgbClr val="FBD1F6"/>
                </a:solidFill>
                <a:latin typeface="Arno Pro Light Display" pitchFamily="18" charset="0"/>
                <a:cs typeface="Arial" charset="0"/>
              </a:rPr>
            </a:br>
            <a:endParaRPr lang="en-AU" sz="3600" dirty="0" smtClean="0">
              <a:solidFill>
                <a:srgbClr val="FBD1F6"/>
              </a:solidFill>
              <a:latin typeface="Arno Pro Light Display" pitchFamily="18" charset="0"/>
              <a:cs typeface="Arial" charset="0"/>
            </a:endParaRPr>
          </a:p>
        </p:txBody>
      </p:sp>
      <p:pic>
        <p:nvPicPr>
          <p:cNvPr id="53251" name="Content Placeholder 3" descr="The Tree of LIfe Boo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600200"/>
            <a:ext cx="4751387" cy="492442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John Robbins (1998)</a:t>
            </a:r>
            <a:br>
              <a:rPr lang="en-A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A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“Reclaiming our Health”</a:t>
            </a:r>
            <a:endParaRPr lang="en-A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endParaRPr lang="en-AU" dirty="0" smtClean="0">
              <a:solidFill>
                <a:schemeClr val="accent4">
                  <a:lumMod val="60000"/>
                  <a:lumOff val="40000"/>
                </a:schemeClr>
              </a:solidFill>
              <a:latin typeface="Arno Pro Light Display" pitchFamily="18" charset="0"/>
            </a:endParaRPr>
          </a:p>
          <a:p>
            <a:pPr algn="ctr">
              <a:buNone/>
            </a:pP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I have often thought that the way a society gives </a:t>
            </a:r>
            <a:endParaRPr lang="en-AU" dirty="0" smtClean="0">
              <a:solidFill>
                <a:srgbClr val="FBD1F6"/>
              </a:solidFill>
              <a:latin typeface="Arno Pro Light Display" pitchFamily="18" charset="0"/>
            </a:endParaRPr>
          </a:p>
          <a:p>
            <a:pPr algn="ctr">
              <a:buNone/>
            </a:pP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birth </a:t>
            </a: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to its children speaks volumes about that society. </a:t>
            </a:r>
            <a:endParaRPr lang="en-AU" dirty="0" smtClean="0">
              <a:solidFill>
                <a:srgbClr val="FBD1F6"/>
              </a:solidFill>
              <a:latin typeface="Arno Pro Light Display" pitchFamily="18" charset="0"/>
            </a:endParaRPr>
          </a:p>
          <a:p>
            <a:pPr algn="ctr">
              <a:buNone/>
            </a:pP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If </a:t>
            </a: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we were able to recognize the importance of birth, </a:t>
            </a:r>
            <a:endParaRPr lang="en-AU" dirty="0" smtClean="0">
              <a:solidFill>
                <a:srgbClr val="FBD1F6"/>
              </a:solidFill>
              <a:latin typeface="Arno Pro Light Display" pitchFamily="18" charset="0"/>
            </a:endParaRPr>
          </a:p>
          <a:p>
            <a:pPr algn="ctr">
              <a:buNone/>
            </a:pP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if </a:t>
            </a: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we were able to honor it’s transformative power, </a:t>
            </a:r>
            <a:endParaRPr lang="en-AU" dirty="0" smtClean="0">
              <a:solidFill>
                <a:srgbClr val="FBD1F6"/>
              </a:solidFill>
              <a:latin typeface="Arno Pro Light Display" pitchFamily="18" charset="0"/>
            </a:endParaRPr>
          </a:p>
          <a:p>
            <a:pPr algn="ctr">
              <a:buNone/>
            </a:pP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spiritual </a:t>
            </a: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nature      </a:t>
            </a:r>
            <a:endParaRPr lang="en-AU" dirty="0" smtClean="0">
              <a:solidFill>
                <a:srgbClr val="FBD1F6"/>
              </a:solidFill>
              <a:latin typeface="Arno Pro Light Display" pitchFamily="18" charset="0"/>
            </a:endParaRPr>
          </a:p>
          <a:p>
            <a:pPr algn="ctr">
              <a:buNone/>
            </a:pP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   </a:t>
            </a: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and long term effects on both mother and child</a:t>
            </a:r>
            <a:r>
              <a:rPr lang="en-AU" smtClean="0">
                <a:solidFill>
                  <a:srgbClr val="FBD1F6"/>
                </a:solidFill>
                <a:latin typeface="Arno Pro Light Display" pitchFamily="18" charset="0"/>
              </a:rPr>
              <a:t>, </a:t>
            </a:r>
            <a:endParaRPr lang="en-AU" smtClean="0">
              <a:solidFill>
                <a:srgbClr val="FBD1F6"/>
              </a:solidFill>
              <a:latin typeface="Arno Pro Light Display" pitchFamily="18" charset="0"/>
            </a:endParaRPr>
          </a:p>
          <a:p>
            <a:pPr algn="ctr">
              <a:buNone/>
            </a:pPr>
            <a:r>
              <a:rPr lang="en-AU" smtClean="0">
                <a:solidFill>
                  <a:srgbClr val="FBD1F6"/>
                </a:solidFill>
                <a:latin typeface="Arno Pro Light Display" pitchFamily="18" charset="0"/>
              </a:rPr>
              <a:t>I </a:t>
            </a: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suspect that we’d be on our way to building a future with </a:t>
            </a:r>
          </a:p>
          <a:p>
            <a:pPr algn="ctr">
              <a:buNone/>
            </a:pP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less war and violence. </a:t>
            </a:r>
            <a:endParaRPr lang="en-AU" dirty="0">
              <a:solidFill>
                <a:srgbClr val="FBD1F6"/>
              </a:solidFill>
              <a:latin typeface="Arno Pro Light Display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BD1F6"/>
                </a:solidFill>
              </a:rPr>
              <a:t>Special Thanks</a:t>
            </a:r>
            <a:endParaRPr lang="en-AU" dirty="0">
              <a:solidFill>
                <a:srgbClr val="FBD1F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sz="1900" dirty="0" smtClean="0">
                <a:solidFill>
                  <a:srgbClr val="FBD1F6"/>
                </a:solidFill>
                <a:latin typeface="Arno Pro Light Display" pitchFamily="18" charset="0"/>
              </a:rPr>
              <a:t>ATSICHS </a:t>
            </a:r>
            <a:r>
              <a:rPr lang="en-AU" sz="1900" dirty="0" smtClean="0">
                <a:latin typeface="Arno Pro Light Display" pitchFamily="18" charset="0"/>
              </a:rPr>
              <a:t>– sponsorship – transported artworks to and from Brisbane </a:t>
            </a:r>
          </a:p>
          <a:p>
            <a:pPr>
              <a:buNone/>
            </a:pPr>
            <a:r>
              <a:rPr lang="en-AU" sz="1900" dirty="0" smtClean="0">
                <a:latin typeface="Arno Pro Light Display" pitchFamily="18" charset="0"/>
              </a:rPr>
              <a:t>         CEO Wayne Denning</a:t>
            </a:r>
          </a:p>
          <a:p>
            <a:r>
              <a:rPr lang="en-AU" sz="1900" dirty="0" smtClean="0">
                <a:solidFill>
                  <a:srgbClr val="FBD1F6"/>
                </a:solidFill>
                <a:latin typeface="Arno Pro Light Display" pitchFamily="18" charset="0"/>
              </a:rPr>
              <a:t>Ana </a:t>
            </a:r>
            <a:r>
              <a:rPr lang="en-AU" sz="1900" dirty="0" err="1" smtClean="0">
                <a:solidFill>
                  <a:srgbClr val="FBD1F6"/>
                </a:solidFill>
                <a:latin typeface="Arno Pro Light Display" pitchFamily="18" charset="0"/>
              </a:rPr>
              <a:t>Navida</a:t>
            </a:r>
            <a:r>
              <a:rPr lang="en-AU" sz="1900" dirty="0" smtClean="0">
                <a:solidFill>
                  <a:srgbClr val="FBD1F6"/>
                </a:solidFill>
                <a:latin typeface="Arno Pro Light Display" pitchFamily="18" charset="0"/>
              </a:rPr>
              <a:t>  - Exhibition Project Officer</a:t>
            </a:r>
          </a:p>
          <a:p>
            <a:r>
              <a:rPr lang="en-AU" sz="1900" dirty="0" smtClean="0">
                <a:latin typeface="Arno Pro Light Display" pitchFamily="18" charset="0"/>
              </a:rPr>
              <a:t>Midwifery Group Practice Midwife and Coordinator – </a:t>
            </a:r>
            <a:r>
              <a:rPr lang="en-AU" sz="1900" dirty="0" err="1" smtClean="0">
                <a:latin typeface="Arno Pro Light Display" pitchFamily="18" charset="0"/>
              </a:rPr>
              <a:t>extrordinare</a:t>
            </a:r>
            <a:r>
              <a:rPr lang="en-AU" sz="1900" dirty="0" smtClean="0">
                <a:latin typeface="Arno Pro Light Display" pitchFamily="18" charset="0"/>
              </a:rPr>
              <a:t> </a:t>
            </a:r>
            <a:br>
              <a:rPr lang="en-AU" sz="1900" dirty="0" smtClean="0">
                <a:latin typeface="Arno Pro Light Display" pitchFamily="18" charset="0"/>
              </a:rPr>
            </a:br>
            <a:r>
              <a:rPr lang="en-AU" sz="1900" dirty="0" smtClean="0">
                <a:latin typeface="Arno Pro Light Display" pitchFamily="18" charset="0"/>
              </a:rPr>
              <a:t> </a:t>
            </a:r>
            <a:r>
              <a:rPr lang="en-AU" sz="1900" dirty="0" err="1" smtClean="0">
                <a:latin typeface="Arno Pro Light Display" pitchFamily="18" charset="0"/>
              </a:rPr>
              <a:t>Womens</a:t>
            </a:r>
            <a:r>
              <a:rPr lang="en-AU" sz="1900" dirty="0" smtClean="0">
                <a:latin typeface="Arno Pro Light Display" pitchFamily="18" charset="0"/>
              </a:rPr>
              <a:t> and </a:t>
            </a:r>
            <a:r>
              <a:rPr lang="en-AU" sz="1900" dirty="0" err="1" smtClean="0">
                <a:latin typeface="Arno Pro Light Display" pitchFamily="18" charset="0"/>
              </a:rPr>
              <a:t>Childrens</a:t>
            </a:r>
            <a:r>
              <a:rPr lang="en-AU" sz="1900" dirty="0" smtClean="0">
                <a:latin typeface="Arno Pro Light Display" pitchFamily="18" charset="0"/>
              </a:rPr>
              <a:t> Services </a:t>
            </a:r>
            <a:r>
              <a:rPr lang="en-AU" sz="1800" dirty="0" smtClean="0">
                <a:latin typeface="Arno Pro Light Display" pitchFamily="18" charset="0"/>
              </a:rPr>
              <a:t>(WACS)</a:t>
            </a:r>
            <a:r>
              <a:rPr lang="en-AU" sz="1900" dirty="0" smtClean="0">
                <a:latin typeface="Arno Pro Light Display" pitchFamily="18" charset="0"/>
              </a:rPr>
              <a:t/>
            </a:r>
            <a:br>
              <a:rPr lang="en-AU" sz="1900" dirty="0" smtClean="0">
                <a:latin typeface="Arno Pro Light Display" pitchFamily="18" charset="0"/>
              </a:rPr>
            </a:br>
            <a:r>
              <a:rPr lang="en-AU" sz="1900" dirty="0" smtClean="0">
                <a:latin typeface="Arno Pro Light Display" pitchFamily="18" charset="0"/>
              </a:rPr>
              <a:t>Royal Hobart Hospital</a:t>
            </a:r>
          </a:p>
          <a:p>
            <a:pPr>
              <a:buNone/>
            </a:pPr>
            <a:endParaRPr lang="en-AU" sz="1900" dirty="0" smtClean="0">
              <a:latin typeface="Arno Pro Light Display" pitchFamily="18" charset="0"/>
            </a:endParaRPr>
          </a:p>
          <a:p>
            <a:r>
              <a:rPr lang="en-AU" sz="1800" dirty="0" smtClean="0">
                <a:latin typeface="Arno Pro Light Display" pitchFamily="18" charset="0"/>
              </a:rPr>
              <a:t>Lee </a:t>
            </a:r>
            <a:r>
              <a:rPr lang="en-AU" sz="1800" dirty="0" err="1" smtClean="0">
                <a:latin typeface="Arno Pro Light Display" pitchFamily="18" charset="0"/>
              </a:rPr>
              <a:t>Snep</a:t>
            </a:r>
            <a:r>
              <a:rPr lang="en-AU" sz="1800" dirty="0" smtClean="0">
                <a:latin typeface="Arno Pro Light Display" pitchFamily="18" charset="0"/>
              </a:rPr>
              <a:t> and Yolanda </a:t>
            </a:r>
            <a:r>
              <a:rPr lang="en-AU" sz="1800" dirty="0" err="1" smtClean="0">
                <a:latin typeface="Arno Pro Light Display" pitchFamily="18" charset="0"/>
              </a:rPr>
              <a:t>Snep</a:t>
            </a:r>
            <a:r>
              <a:rPr lang="en-AU" sz="1800" dirty="0" smtClean="0">
                <a:latin typeface="Arno Pro Light Display" pitchFamily="18" charset="0"/>
              </a:rPr>
              <a:t>  - artists </a:t>
            </a:r>
            <a:r>
              <a:rPr lang="en-AU" sz="1400" dirty="0" smtClean="0">
                <a:latin typeface="Arno Pro Light Display" pitchFamily="18" charset="0"/>
              </a:rPr>
              <a:t>2013</a:t>
            </a:r>
          </a:p>
          <a:p>
            <a:r>
              <a:rPr lang="en-AU" sz="1800" dirty="0" smtClean="0">
                <a:latin typeface="Arno Pro Light Display" pitchFamily="18" charset="0"/>
              </a:rPr>
              <a:t>Maggie </a:t>
            </a:r>
            <a:r>
              <a:rPr lang="en-AU" sz="1800" dirty="0" err="1" smtClean="0">
                <a:latin typeface="Arno Pro Light Display" pitchFamily="18" charset="0"/>
              </a:rPr>
              <a:t>Snep</a:t>
            </a:r>
            <a:r>
              <a:rPr lang="en-AU" sz="1800" dirty="0" smtClean="0">
                <a:latin typeface="Arno Pro Light Display" pitchFamily="18" charset="0"/>
              </a:rPr>
              <a:t> and Jane Gardiner  - artists 2010-11</a:t>
            </a:r>
          </a:p>
          <a:p>
            <a:r>
              <a:rPr lang="en-AU" sz="1800" dirty="0" smtClean="0">
                <a:latin typeface="Arno Pro Light Display" pitchFamily="18" charset="0"/>
              </a:rPr>
              <a:t>Adam Cox- Audio Visual Supervisor </a:t>
            </a:r>
          </a:p>
          <a:p>
            <a:pPr>
              <a:buNone/>
            </a:pPr>
            <a:r>
              <a:rPr lang="en-AU" sz="1800" dirty="0" smtClean="0">
                <a:latin typeface="Arno Pro Light Display" pitchFamily="18" charset="0"/>
              </a:rPr>
              <a:t>          Wrest Point</a:t>
            </a:r>
          </a:p>
          <a:p>
            <a:pPr>
              <a:buNone/>
            </a:pPr>
            <a:endParaRPr lang="en-AU" sz="1900" dirty="0" smtClean="0">
              <a:latin typeface="Arno Pro Light Display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AU" sz="2000" dirty="0" smtClean="0">
              <a:latin typeface="Arno Pro Light Display" pitchFamily="18" charset="0"/>
            </a:endParaRPr>
          </a:p>
          <a:p>
            <a:endParaRPr lang="en-AU" sz="2000" dirty="0" smtClean="0">
              <a:latin typeface="Arno Pro Light Display" pitchFamily="18" charset="0"/>
            </a:endParaRPr>
          </a:p>
          <a:p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Penny </a:t>
            </a:r>
            <a:r>
              <a:rPr lang="en-AU" sz="2000" dirty="0" err="1" smtClean="0">
                <a:solidFill>
                  <a:srgbClr val="FBD1F6"/>
                </a:solidFill>
                <a:latin typeface="Arno Pro Light Display" pitchFamily="18" charset="0"/>
              </a:rPr>
              <a:t>Sandercock</a:t>
            </a:r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 </a:t>
            </a:r>
            <a:r>
              <a:rPr lang="en-AU" sz="2000" dirty="0" smtClean="0">
                <a:latin typeface="Arno Pro Light Display" pitchFamily="18" charset="0"/>
              </a:rPr>
              <a:t>– Events Coordinator ICMS</a:t>
            </a:r>
          </a:p>
          <a:p>
            <a:r>
              <a:rPr lang="en-AU" sz="2000" dirty="0" err="1" smtClean="0">
                <a:solidFill>
                  <a:srgbClr val="FBD1F6"/>
                </a:solidFill>
                <a:latin typeface="Arno Pro Light Display" pitchFamily="18" charset="0"/>
              </a:rPr>
              <a:t>Amena</a:t>
            </a:r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 Norfolk </a:t>
            </a:r>
            <a:r>
              <a:rPr lang="en-AU" sz="2000" dirty="0" smtClean="0">
                <a:latin typeface="Arno Pro Light Display" pitchFamily="18" charset="0"/>
              </a:rPr>
              <a:t>– Manager - Pack and Send, South Brisbane</a:t>
            </a:r>
          </a:p>
          <a:p>
            <a:endParaRPr lang="en-AU" sz="2000" dirty="0" smtClean="0">
              <a:latin typeface="Arno Pro Light Display" pitchFamily="18" charset="0"/>
            </a:endParaRPr>
          </a:p>
          <a:p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Professor </a:t>
            </a:r>
            <a:r>
              <a:rPr lang="en-AU" sz="2000" dirty="0" err="1" smtClean="0">
                <a:solidFill>
                  <a:srgbClr val="FBD1F6"/>
                </a:solidFill>
                <a:latin typeface="Arno Pro Light Display" pitchFamily="18" charset="0"/>
              </a:rPr>
              <a:t>Nicki</a:t>
            </a:r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 Leap</a:t>
            </a:r>
          </a:p>
          <a:p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Dr Su </a:t>
            </a:r>
            <a:r>
              <a:rPr lang="en-AU" sz="2000" dirty="0" err="1" smtClean="0">
                <a:solidFill>
                  <a:srgbClr val="FBD1F6"/>
                </a:solidFill>
                <a:latin typeface="Arno Pro Light Display" pitchFamily="18" charset="0"/>
              </a:rPr>
              <a:t>Goopy</a:t>
            </a:r>
            <a:endParaRPr lang="en-AU" sz="2000" dirty="0" smtClean="0">
              <a:solidFill>
                <a:srgbClr val="FBD1F6"/>
              </a:solidFill>
              <a:latin typeface="Arno Pro Light Display" pitchFamily="18" charset="0"/>
            </a:endParaRPr>
          </a:p>
          <a:p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Rachel </a:t>
            </a:r>
            <a:r>
              <a:rPr lang="en-AU" sz="2000" dirty="0" err="1" smtClean="0">
                <a:solidFill>
                  <a:srgbClr val="FBD1F6"/>
                </a:solidFill>
                <a:latin typeface="Arno Pro Light Display" pitchFamily="18" charset="0"/>
              </a:rPr>
              <a:t>Lockey</a:t>
            </a:r>
            <a:endParaRPr lang="en-AU" sz="2000" dirty="0" smtClean="0">
              <a:solidFill>
                <a:srgbClr val="FBD1F6"/>
              </a:solidFill>
              <a:latin typeface="Arno Pro Light Display" pitchFamily="18" charset="0"/>
            </a:endParaRPr>
          </a:p>
          <a:p>
            <a:pPr algn="ctr">
              <a:buNone/>
            </a:pPr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and friends and family......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BD1F6"/>
                </a:solidFill>
                <a:latin typeface="Arno Pro Light Display" pitchFamily="18" charset="0"/>
              </a:rPr>
              <a:t>How do I understand my country now?</a:t>
            </a:r>
            <a:endParaRPr lang="en-AU" sz="3200" dirty="0">
              <a:solidFill>
                <a:srgbClr val="FBD1F6"/>
              </a:solidFill>
              <a:latin typeface="Arno Pro Light Display" pitchFamily="18" charset="0"/>
            </a:endParaRPr>
          </a:p>
        </p:txBody>
      </p:sp>
      <p:pic>
        <p:nvPicPr>
          <p:cNvPr id="5" name="Content Placeholder 4" descr="Grandmother's Count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600200"/>
            <a:ext cx="4176463" cy="4853136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3600" dirty="0" smtClean="0">
                <a:solidFill>
                  <a:srgbClr val="FBD1F6"/>
                </a:solidFill>
                <a:latin typeface="Arno Pro Light Display" pitchFamily="18" charset="0"/>
              </a:rPr>
              <a:t>Nina Ali</a:t>
            </a:r>
            <a:r>
              <a:rPr lang="en-AU" dirty="0" smtClean="0">
                <a:latin typeface="Arno Pro Light Display" pitchFamily="18" charset="0"/>
              </a:rPr>
              <a:t/>
            </a:r>
            <a:br>
              <a:rPr lang="en-AU" dirty="0" smtClean="0">
                <a:latin typeface="Arno Pro Light Display" pitchFamily="18" charset="0"/>
              </a:rPr>
            </a:br>
            <a:r>
              <a:rPr lang="en-AU" sz="2200" dirty="0" smtClean="0">
                <a:latin typeface="Arno Pro Light Display" pitchFamily="18" charset="0"/>
              </a:rPr>
              <a:t>emerging artist – grade 10</a:t>
            </a:r>
            <a:br>
              <a:rPr lang="en-AU" sz="2200" dirty="0" smtClean="0">
                <a:latin typeface="Arno Pro Light Display" pitchFamily="18" charset="0"/>
              </a:rPr>
            </a:br>
            <a:r>
              <a:rPr lang="en-AU" sz="2200" dirty="0" smtClean="0">
                <a:latin typeface="Arno Pro Light Display" pitchFamily="18" charset="0"/>
              </a:rPr>
              <a:t>Murri School</a:t>
            </a:r>
            <a:endParaRPr lang="en-AU" sz="2200" dirty="0">
              <a:latin typeface="Arno Pro Light Display" pitchFamily="18" charset="0"/>
            </a:endParaRPr>
          </a:p>
        </p:txBody>
      </p:sp>
      <p:pic>
        <p:nvPicPr>
          <p:cNvPr id="5" name="Content Placeholder 4" descr="photo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772816"/>
            <a:ext cx="6034617" cy="4497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b="1" dirty="0" smtClean="0">
                <a:solidFill>
                  <a:srgbClr val="FBD1F6"/>
                </a:solidFill>
                <a:latin typeface="Arno Pro Light Display" pitchFamily="18" charset="0"/>
              </a:rPr>
              <a:t>Music Credits</a:t>
            </a:r>
            <a:endParaRPr lang="en-AU" sz="3600" b="1" dirty="0">
              <a:solidFill>
                <a:srgbClr val="FBD1F6"/>
              </a:solidFill>
              <a:latin typeface="Arno Pro Light Display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AU" dirty="0" smtClean="0"/>
          </a:p>
          <a:p>
            <a:pPr>
              <a:buNone/>
            </a:pPr>
            <a:r>
              <a:rPr lang="en-AU" dirty="0" smtClean="0">
                <a:latin typeface="Arno Pro Light Display" pitchFamily="18" charset="0"/>
              </a:rPr>
              <a:t>Gladiator – </a:t>
            </a: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Now we are Free </a:t>
            </a:r>
            <a:r>
              <a:rPr lang="en-AU" dirty="0" smtClean="0">
                <a:latin typeface="Arno Pro Light Display" pitchFamily="18" charset="0"/>
              </a:rPr>
              <a:t>4:14 Lisa </a:t>
            </a:r>
            <a:r>
              <a:rPr lang="en-AU" dirty="0" err="1" smtClean="0">
                <a:latin typeface="Arno Pro Light Display" pitchFamily="18" charset="0"/>
              </a:rPr>
              <a:t>Gerrad</a:t>
            </a:r>
            <a:r>
              <a:rPr lang="en-AU" dirty="0" smtClean="0">
                <a:latin typeface="Arno Pro Light Display" pitchFamily="18" charset="0"/>
              </a:rPr>
              <a:t> and Hans Zimmer</a:t>
            </a:r>
          </a:p>
          <a:p>
            <a:pPr>
              <a:buNone/>
            </a:pP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Birdsongs in the Australian Bush </a:t>
            </a:r>
            <a:r>
              <a:rPr lang="en-AU" dirty="0" smtClean="0">
                <a:latin typeface="Arno Pro Light Display" pitchFamily="18" charset="0"/>
              </a:rPr>
              <a:t>– Track 11</a:t>
            </a:r>
          </a:p>
          <a:p>
            <a:pPr>
              <a:buNone/>
            </a:pPr>
            <a:r>
              <a:rPr lang="en-AU" dirty="0" smtClean="0">
                <a:latin typeface="Arno Pro Light Display" pitchFamily="18" charset="0"/>
              </a:rPr>
              <a:t>Gene Pierson – Producer</a:t>
            </a:r>
          </a:p>
          <a:p>
            <a:pPr>
              <a:buNone/>
            </a:pPr>
            <a:r>
              <a:rPr lang="en-AU" dirty="0" smtClean="0">
                <a:latin typeface="Arno Pro Light Display" pitchFamily="18" charset="0"/>
              </a:rPr>
              <a:t>DVD – </a:t>
            </a:r>
            <a:r>
              <a:rPr lang="en-AU" dirty="0" smtClean="0">
                <a:solidFill>
                  <a:srgbClr val="FBD1F6"/>
                </a:solidFill>
                <a:latin typeface="Arno Pro Light Display" pitchFamily="18" charset="0"/>
              </a:rPr>
              <a:t>Ace Ventura When Nature Calls </a:t>
            </a:r>
            <a:r>
              <a:rPr lang="en-AU" dirty="0" smtClean="0">
                <a:latin typeface="Arno Pro Light Display" pitchFamily="18" charset="0"/>
              </a:rPr>
              <a:t>(1995)</a:t>
            </a:r>
          </a:p>
          <a:p>
            <a:pPr>
              <a:buNone/>
            </a:pPr>
            <a:r>
              <a:rPr lang="en-AU" dirty="0" smtClean="0">
                <a:latin typeface="Arno Pro Light Display" pitchFamily="18" charset="0"/>
              </a:rPr>
              <a:t>Jim Carrey “Rhino Birth”</a:t>
            </a:r>
          </a:p>
          <a:p>
            <a:pPr>
              <a:buNone/>
            </a:pPr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The lighting and sound were sponsored by a bequeath from Alison Martin.</a:t>
            </a:r>
            <a:b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</a:br>
            <a:r>
              <a:rPr lang="en-AU" sz="2000" dirty="0" smtClean="0">
                <a:solidFill>
                  <a:srgbClr val="FBD1F6"/>
                </a:solidFill>
                <a:latin typeface="Arno Pro Light Display" pitchFamily="18" charset="0"/>
              </a:rPr>
              <a:t>Deepest Gratitude.</a:t>
            </a:r>
            <a:endParaRPr lang="en-AU" sz="2000" dirty="0">
              <a:solidFill>
                <a:srgbClr val="FBD1F6"/>
              </a:solidFill>
              <a:latin typeface="Arno Pro Light Display" pitchFamily="18" charset="0"/>
            </a:endParaRPr>
          </a:p>
        </p:txBody>
      </p:sp>
      <p:pic>
        <p:nvPicPr>
          <p:cNvPr id="4" name="Content Placeholder 3" descr="Alis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 smtClean="0">
                <a:latin typeface="Arno Pro Light Display" pitchFamily="18" charset="0"/>
              </a:rPr>
              <a:t>http://vimeo.com/album/15292/page:1</a:t>
            </a:r>
            <a:endParaRPr lang="en-AU" sz="3200" dirty="0">
              <a:latin typeface="Arno Pro Light Display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AU" dirty="0" smtClean="0"/>
              <a:t>For more about her story click on above link.</a:t>
            </a:r>
          </a:p>
          <a:p>
            <a:pPr>
              <a:buNone/>
            </a:pPr>
            <a:r>
              <a:rPr lang="en-AU" dirty="0" smtClean="0"/>
              <a:t>Film: I Belong Series </a:t>
            </a:r>
          </a:p>
          <a:p>
            <a:pPr>
              <a:buNone/>
            </a:pPr>
            <a:r>
              <a:rPr lang="en-AU" dirty="0" smtClean="0"/>
              <a:t>Short film – Marianne Wobcke </a:t>
            </a:r>
            <a:br>
              <a:rPr lang="en-AU" dirty="0" smtClean="0"/>
            </a:br>
            <a:endParaRPr lang="en-AU" dirty="0" smtClean="0"/>
          </a:p>
          <a:p>
            <a:pPr>
              <a:buNone/>
            </a:pP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Wayne Denning</a:t>
            </a:r>
          </a:p>
          <a:p>
            <a:pPr>
              <a:buNone/>
            </a:pPr>
            <a:r>
              <a:rPr lang="en-AU" dirty="0" smtClean="0"/>
              <a:t>    managing director</a:t>
            </a:r>
          </a:p>
          <a:p>
            <a:pPr>
              <a:buNone/>
            </a:pPr>
            <a:r>
              <a:rPr lang="en-AU" dirty="0" smtClean="0"/>
              <a:t>    Carbon Media</a:t>
            </a:r>
          </a:p>
          <a:p>
            <a:pPr>
              <a:buNone/>
            </a:pP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  <a:p>
            <a:pPr>
              <a:buNone/>
            </a:pPr>
            <a:r>
              <a:rPr lang="en-AU" dirty="0" smtClean="0"/>
              <a:t>    m_ 0408 481 549 </a:t>
            </a:r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29600" cy="864096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>connected to my ancestors</a:t>
            </a:r>
            <a:endParaRPr lang="en-AU" sz="3200" dirty="0">
              <a:solidFill>
                <a:srgbClr val="FBD1F6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3" name="Picture 2" descr="connected to my ancestor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196752"/>
            <a:ext cx="4752528" cy="544695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 descr="Capture of the Black Gin and two child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692696"/>
            <a:ext cx="3960439" cy="543346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>behold the starry firmamen</a:t>
            </a:r>
            <a:r>
              <a:rPr lang="en-AU" sz="3600" dirty="0" smtClean="0">
                <a:solidFill>
                  <a:srgbClr val="FBD1F6"/>
                </a:solidFill>
                <a:latin typeface="Arno Pro Light Display" pitchFamily="18" charset="0"/>
                <a:cs typeface="Arial" pitchFamily="34" charset="0"/>
              </a:rPr>
              <a:t>t....</a:t>
            </a:r>
            <a:endParaRPr lang="en-AU" sz="3600" dirty="0">
              <a:solidFill>
                <a:srgbClr val="FBD1F6"/>
              </a:solidFill>
              <a:latin typeface="Arno Pro Light Display" pitchFamily="18" charset="0"/>
              <a:cs typeface="Arial" pitchFamily="34" charset="0"/>
            </a:endParaRPr>
          </a:p>
        </p:txBody>
      </p:sp>
      <p:pic>
        <p:nvPicPr>
          <p:cNvPr id="4" name="Picture 3" descr="universe and mounta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7704856" cy="501719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 descr="Half caste daugh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9" y="476672"/>
            <a:ext cx="4968552" cy="583264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391</Words>
  <Application>Microsoft Office PowerPoint</Application>
  <PresentationFormat>On-screen Show (4:3)</PresentationFormat>
  <Paragraphs>98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Albert Einstein</vt:lpstr>
      <vt:lpstr>                            </vt:lpstr>
      <vt:lpstr>Grandmother Dreaming  Understanding Country</vt:lpstr>
      <vt:lpstr>the amniotic universe</vt:lpstr>
      <vt:lpstr>How do I understand my country now?</vt:lpstr>
      <vt:lpstr>connected to my ancestors</vt:lpstr>
      <vt:lpstr>PowerPoint Presentation</vt:lpstr>
      <vt:lpstr>behold the starry firmament....</vt:lpstr>
      <vt:lpstr>PowerPoint Presentation</vt:lpstr>
      <vt:lpstr>conception</vt:lpstr>
      <vt:lpstr>PowerPoint Presentation</vt:lpstr>
      <vt:lpstr>spirit bird - conception</vt:lpstr>
      <vt:lpstr>Birth/Death of Illegitimate Child</vt:lpstr>
      <vt:lpstr>alien – I don't belong</vt:lpstr>
      <vt:lpstr>not wanted</vt:lpstr>
      <vt:lpstr>I hope it’s white</vt:lpstr>
      <vt:lpstr>I don’t want to be here!</vt:lpstr>
      <vt:lpstr>Get rid of it!</vt:lpstr>
      <vt:lpstr>Great Great Grandmother’s Legacy</vt:lpstr>
      <vt:lpstr>An acid pit!</vt:lpstr>
      <vt:lpstr>mother</vt:lpstr>
      <vt:lpstr> Impending Doom!</vt:lpstr>
      <vt:lpstr>  martyr mother</vt:lpstr>
      <vt:lpstr>parasite</vt:lpstr>
      <vt:lpstr>Can you stop the pain?</vt:lpstr>
      <vt:lpstr>red belly black mother</vt:lpstr>
      <vt:lpstr>  a light at the end of the tunnel</vt:lpstr>
      <vt:lpstr>Abandoned and Rejected</vt:lpstr>
      <vt:lpstr>Hideous and Evil</vt:lpstr>
      <vt:lpstr>I am a monster.</vt:lpstr>
      <vt:lpstr> episiotomy </vt:lpstr>
      <vt:lpstr>I can’t face this!</vt:lpstr>
      <vt:lpstr>Face Presentation</vt:lpstr>
      <vt:lpstr>Forceps</vt:lpstr>
      <vt:lpstr>Am I dead?</vt:lpstr>
      <vt:lpstr>where is my mother?</vt:lpstr>
      <vt:lpstr>placentabong</vt:lpstr>
      <vt:lpstr>Shame!</vt:lpstr>
      <vt:lpstr>What if someone comes? What if they don’t......</vt:lpstr>
      <vt:lpstr> heart dis-ease</vt:lpstr>
      <vt:lpstr>Where is my mother?</vt:lpstr>
      <vt:lpstr>alienated</vt:lpstr>
      <vt:lpstr>Finding the way home - the divine mother</vt:lpstr>
      <vt:lpstr>the golden child</vt:lpstr>
      <vt:lpstr>Return to Grandmother Lore</vt:lpstr>
      <vt:lpstr>transformation</vt:lpstr>
      <vt:lpstr> The Tree of Life </vt:lpstr>
      <vt:lpstr>John Robbins (1998)  “Reclaiming our Health”</vt:lpstr>
      <vt:lpstr>Special Thanks</vt:lpstr>
      <vt:lpstr>Nina Ali emerging artist – grade 10 Murri School</vt:lpstr>
      <vt:lpstr>Music Credits</vt:lpstr>
      <vt:lpstr>The lighting and sound were sponsored by a bequeath from Alison Martin. Deepest Gratitude.</vt:lpstr>
      <vt:lpstr>http://vimeo.com/album/15292/page:1</vt:lpstr>
    </vt:vector>
  </TitlesOfParts>
  <Company>&lt;none&gt;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Perinatal Dreaming</dc:title>
  <dc:creator>Marianne Wobcke</dc:creator>
  <cp:lastModifiedBy>Laptop</cp:lastModifiedBy>
  <cp:revision>72</cp:revision>
  <dcterms:created xsi:type="dcterms:W3CDTF">2013-05-11T09:52:47Z</dcterms:created>
  <dcterms:modified xsi:type="dcterms:W3CDTF">2015-05-05T10:20:23Z</dcterms:modified>
</cp:coreProperties>
</file>