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33" r:id="rId2"/>
    <p:sldId id="335" r:id="rId3"/>
    <p:sldId id="348" r:id="rId4"/>
    <p:sldId id="336" r:id="rId5"/>
    <p:sldId id="259" r:id="rId6"/>
    <p:sldId id="261" r:id="rId7"/>
    <p:sldId id="264" r:id="rId8"/>
    <p:sldId id="334" r:id="rId9"/>
    <p:sldId id="267" r:id="rId10"/>
    <p:sldId id="269" r:id="rId11"/>
    <p:sldId id="338" r:id="rId12"/>
    <p:sldId id="271" r:id="rId13"/>
    <p:sldId id="273" r:id="rId14"/>
    <p:sldId id="275" r:id="rId15"/>
    <p:sldId id="277" r:id="rId16"/>
    <p:sldId id="279" r:id="rId17"/>
    <p:sldId id="281" r:id="rId18"/>
    <p:sldId id="283" r:id="rId19"/>
    <p:sldId id="285" r:id="rId20"/>
    <p:sldId id="340" r:id="rId21"/>
    <p:sldId id="287" r:id="rId22"/>
    <p:sldId id="289" r:id="rId23"/>
    <p:sldId id="291" r:id="rId24"/>
    <p:sldId id="293" r:id="rId25"/>
    <p:sldId id="295" r:id="rId26"/>
    <p:sldId id="297" r:id="rId27"/>
    <p:sldId id="342" r:id="rId28"/>
    <p:sldId id="299" r:id="rId29"/>
    <p:sldId id="301" r:id="rId30"/>
    <p:sldId id="303" r:id="rId31"/>
    <p:sldId id="305" r:id="rId32"/>
    <p:sldId id="307" r:id="rId33"/>
    <p:sldId id="309" r:id="rId34"/>
    <p:sldId id="311" r:id="rId35"/>
    <p:sldId id="313" r:id="rId36"/>
    <p:sldId id="315" r:id="rId37"/>
    <p:sldId id="344" r:id="rId38"/>
    <p:sldId id="317" r:id="rId39"/>
    <p:sldId id="319" r:id="rId40"/>
    <p:sldId id="321" r:id="rId41"/>
    <p:sldId id="323" r:id="rId42"/>
    <p:sldId id="325" r:id="rId43"/>
    <p:sldId id="326" r:id="rId44"/>
    <p:sldId id="327" r:id="rId45"/>
    <p:sldId id="328" r:id="rId46"/>
    <p:sldId id="329" r:id="rId47"/>
    <p:sldId id="331" r:id="rId48"/>
    <p:sldId id="349" r:id="rId49"/>
    <p:sldId id="330" r:id="rId50"/>
    <p:sldId id="345" r:id="rId51"/>
    <p:sldId id="347" r:id="rId52"/>
    <p:sldId id="346" r:id="rId5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5CBF"/>
    <a:srgbClr val="FBD1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59" autoAdjust="0"/>
    <p:restoredTop sz="86323" autoAdjust="0"/>
  </p:normalViewPr>
  <p:slideViewPr>
    <p:cSldViewPr>
      <p:cViewPr varScale="1">
        <p:scale>
          <a:sx n="63" d="100"/>
          <a:sy n="63" d="100"/>
        </p:scale>
        <p:origin x="-822"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EE8096F1-DD3E-4F21-8716-72BAF2ABC780}" type="datetimeFigureOut">
              <a:rPr lang="en-AU" smtClean="0"/>
              <a:pPr/>
              <a:t>5/05/2015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7C3FBD3-57D2-4180-8B42-ED68FC9FF728}" type="slidenum">
              <a:rPr lang="en-AU" smtClean="0"/>
              <a:pPr/>
              <a:t>‹#›</a:t>
            </a:fld>
            <a:endParaRPr lang="en-A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EE8096F1-DD3E-4F21-8716-72BAF2ABC780}" type="datetimeFigureOut">
              <a:rPr lang="en-AU" smtClean="0"/>
              <a:pPr/>
              <a:t>5/05/2015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7C3FBD3-57D2-4180-8B42-ED68FC9FF728}" type="slidenum">
              <a:rPr lang="en-AU" smtClean="0"/>
              <a:pPr/>
              <a:t>‹#›</a:t>
            </a:fld>
            <a:endParaRPr lang="en-A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EE8096F1-DD3E-4F21-8716-72BAF2ABC780}" type="datetimeFigureOut">
              <a:rPr lang="en-AU" smtClean="0"/>
              <a:pPr/>
              <a:t>5/05/2015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7C3FBD3-57D2-4180-8B42-ED68FC9FF728}" type="slidenum">
              <a:rPr lang="en-AU" smtClean="0"/>
              <a:pPr/>
              <a:t>‹#›</a:t>
            </a:fld>
            <a:endParaRPr lang="en-A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EE8096F1-DD3E-4F21-8716-72BAF2ABC780}" type="datetimeFigureOut">
              <a:rPr lang="en-AU" smtClean="0"/>
              <a:pPr/>
              <a:t>5/05/2015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7C3FBD3-57D2-4180-8B42-ED68FC9FF728}" type="slidenum">
              <a:rPr lang="en-AU" smtClean="0"/>
              <a:pPr/>
              <a:t>‹#›</a:t>
            </a:fld>
            <a:endParaRPr lang="en-A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E8096F1-DD3E-4F21-8716-72BAF2ABC780}" type="datetimeFigureOut">
              <a:rPr lang="en-AU" smtClean="0"/>
              <a:pPr/>
              <a:t>5/05/2015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7C3FBD3-57D2-4180-8B42-ED68FC9FF728}" type="slidenum">
              <a:rPr lang="en-AU" smtClean="0"/>
              <a:pPr/>
              <a:t>‹#›</a:t>
            </a:fld>
            <a:endParaRPr lang="en-A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fld id="{EE8096F1-DD3E-4F21-8716-72BAF2ABC780}" type="datetimeFigureOut">
              <a:rPr lang="en-AU" smtClean="0"/>
              <a:pPr/>
              <a:t>5/05/2015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57C3FBD3-57D2-4180-8B42-ED68FC9FF728}" type="slidenum">
              <a:rPr lang="en-AU" smtClean="0"/>
              <a:pPr/>
              <a:t>‹#›</a:t>
            </a:fld>
            <a:endParaRPr lang="en-A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fld id="{EE8096F1-DD3E-4F21-8716-72BAF2ABC780}" type="datetimeFigureOut">
              <a:rPr lang="en-AU" smtClean="0"/>
              <a:pPr/>
              <a:t>5/05/2015</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57C3FBD3-57D2-4180-8B42-ED68FC9FF728}" type="slidenum">
              <a:rPr lang="en-AU" smtClean="0"/>
              <a:pPr/>
              <a:t>‹#›</a:t>
            </a:fld>
            <a:endParaRPr lang="en-A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EE8096F1-DD3E-4F21-8716-72BAF2ABC780}" type="datetimeFigureOut">
              <a:rPr lang="en-AU" smtClean="0"/>
              <a:pPr/>
              <a:t>5/05/2015</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57C3FBD3-57D2-4180-8B42-ED68FC9FF728}" type="slidenum">
              <a:rPr lang="en-AU" smtClean="0"/>
              <a:pPr/>
              <a:t>‹#›</a:t>
            </a:fld>
            <a:endParaRPr lang="en-A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E8096F1-DD3E-4F21-8716-72BAF2ABC780}" type="datetimeFigureOut">
              <a:rPr lang="en-AU" smtClean="0"/>
              <a:pPr/>
              <a:t>5/05/2015</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57C3FBD3-57D2-4180-8B42-ED68FC9FF728}" type="slidenum">
              <a:rPr lang="en-AU" smtClean="0"/>
              <a:pPr/>
              <a:t>‹#›</a:t>
            </a:fld>
            <a:endParaRPr lang="en-A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E8096F1-DD3E-4F21-8716-72BAF2ABC780}" type="datetimeFigureOut">
              <a:rPr lang="en-AU" smtClean="0"/>
              <a:pPr/>
              <a:t>5/05/2015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57C3FBD3-57D2-4180-8B42-ED68FC9FF728}" type="slidenum">
              <a:rPr lang="en-AU" smtClean="0"/>
              <a:pPr/>
              <a:t>‹#›</a:t>
            </a:fld>
            <a:endParaRPr lang="en-A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E8096F1-DD3E-4F21-8716-72BAF2ABC780}" type="datetimeFigureOut">
              <a:rPr lang="en-AU" smtClean="0"/>
              <a:pPr/>
              <a:t>5/05/2015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57C3FBD3-57D2-4180-8B42-ED68FC9FF728}" type="slidenum">
              <a:rPr lang="en-AU" smtClean="0"/>
              <a:pPr/>
              <a:t>‹#›</a:t>
            </a:fld>
            <a:endParaRPr lang="en-A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8096F1-DD3E-4F21-8716-72BAF2ABC780}" type="datetimeFigureOut">
              <a:rPr lang="en-AU" smtClean="0"/>
              <a:pPr/>
              <a:t>5/05/2015</a:t>
            </a:fld>
            <a:endParaRPr lang="en-AU"/>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C3FBD3-57D2-4180-8B42-ED68FC9FF728}" type="slidenum">
              <a:rPr lang="en-AU" smtClean="0"/>
              <a:pPr/>
              <a:t>‹#›</a:t>
            </a:fld>
            <a:endParaRPr lang="en-AU"/>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3"/>
          <p:cNvSpPr>
            <a:spLocks noGrp="1"/>
          </p:cNvSpPr>
          <p:nvPr>
            <p:ph type="title"/>
          </p:nvPr>
        </p:nvSpPr>
        <p:spPr/>
        <p:txBody>
          <a:bodyPr/>
          <a:lstStyle/>
          <a:p>
            <a:r>
              <a:rPr lang="en-AU" dirty="0" smtClean="0"/>
              <a:t>                            Perinatal Dreaming</a:t>
            </a:r>
          </a:p>
        </p:txBody>
      </p:sp>
      <p:pic>
        <p:nvPicPr>
          <p:cNvPr id="2052" name="Picture Placeholder 7" descr="dreaming of my ancestors.JPG"/>
          <p:cNvPicPr>
            <a:picLocks noGrp="1" noChangeAspect="1"/>
          </p:cNvPicPr>
          <p:nvPr>
            <p:ph type="pic" idx="1"/>
          </p:nvPr>
        </p:nvPicPr>
        <p:blipFill>
          <a:blip r:embed="rId2" cstate="print"/>
          <a:srcRect l="10163" r="10163"/>
          <a:stretch>
            <a:fillRect/>
          </a:stretch>
        </p:blipFill>
        <p:spPr/>
      </p:pic>
      <p:sp>
        <p:nvSpPr>
          <p:cNvPr id="2051" name="Text Placeholder 5"/>
          <p:cNvSpPr>
            <a:spLocks noGrp="1"/>
          </p:cNvSpPr>
          <p:nvPr>
            <p:ph type="body" sz="half" idx="2"/>
          </p:nvPr>
        </p:nvSpPr>
        <p:spPr/>
        <p:txBody>
          <a:bodyPr>
            <a:normAutofit fontScale="77500" lnSpcReduction="20000"/>
          </a:bodyPr>
          <a:lstStyle/>
          <a:p>
            <a:endParaRPr lang="en-AU" smtClean="0"/>
          </a:p>
          <a:p>
            <a:endParaRPr lang="en-AU" smtClean="0"/>
          </a:p>
          <a:p>
            <a:endParaRPr lang="en-AU" smtClean="0"/>
          </a:p>
          <a:p>
            <a:r>
              <a:rPr lang="en-AU" smtClean="0"/>
              <a:t>My  journey through conception, gestation, the birth process and the early post natal period.</a:t>
            </a:r>
          </a:p>
        </p:txBody>
      </p:sp>
    </p:spTree>
  </p:cSld>
  <p:clrMapOvr>
    <a:masterClrMapping/>
  </p:clrMapOvr>
  <p:transition>
    <p:dissolv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8229600" cy="368300"/>
          </a:xfrm>
        </p:spPr>
        <p:txBody>
          <a:bodyPr>
            <a:normAutofit/>
          </a:bodyPr>
          <a:lstStyle/>
          <a:p>
            <a:r>
              <a:rPr lang="en-AU" sz="1400" dirty="0" smtClean="0">
                <a:solidFill>
                  <a:srgbClr val="FFFF00"/>
                </a:solidFill>
                <a:latin typeface="Arial" pitchFamily="34" charset="0"/>
                <a:cs typeface="Arial" pitchFamily="34" charset="0"/>
              </a:rPr>
              <a:t>alien</a:t>
            </a:r>
            <a:r>
              <a:rPr lang="en-AU" sz="1400" dirty="0" smtClean="0">
                <a:latin typeface="Arial" pitchFamily="34" charset="0"/>
                <a:cs typeface="Arial" pitchFamily="34" charset="0"/>
              </a:rPr>
              <a:t> </a:t>
            </a:r>
            <a:r>
              <a:rPr lang="en-AU" sz="1400" dirty="0" smtClean="0">
                <a:solidFill>
                  <a:srgbClr val="FF0000"/>
                </a:solidFill>
                <a:latin typeface="Arial" pitchFamily="34" charset="0"/>
                <a:cs typeface="Arial" pitchFamily="34" charset="0"/>
              </a:rPr>
              <a:t>– washed up on a strange shore</a:t>
            </a:r>
            <a:endParaRPr lang="en-AU" sz="1400" dirty="0">
              <a:solidFill>
                <a:srgbClr val="FF0000"/>
              </a:solidFill>
              <a:latin typeface="Arial" pitchFamily="34" charset="0"/>
              <a:cs typeface="Arial" pitchFamily="34" charset="0"/>
            </a:endParaRPr>
          </a:p>
        </p:txBody>
      </p:sp>
      <p:pic>
        <p:nvPicPr>
          <p:cNvPr id="3" name="Picture 2" descr="ships heart.tif"/>
          <p:cNvPicPr>
            <a:picLocks noChangeAspect="1"/>
          </p:cNvPicPr>
          <p:nvPr/>
        </p:nvPicPr>
        <p:blipFill>
          <a:blip r:embed="rId2" cstate="print"/>
          <a:stretch>
            <a:fillRect/>
          </a:stretch>
        </p:blipFill>
        <p:spPr>
          <a:xfrm>
            <a:off x="1071538" y="857232"/>
            <a:ext cx="6858000" cy="5700714"/>
          </a:xfrm>
          <a:prstGeom prst="rect">
            <a:avLst/>
          </a:prstGeom>
        </p:spPr>
      </p:pic>
    </p:spTree>
  </p:cSld>
  <p:clrMapOvr>
    <a:masterClrMapping/>
  </p:clrMapOvr>
  <p:transition>
    <p:wipe dir="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2"/>
          <p:cNvSpPr>
            <a:spLocks noGrp="1"/>
          </p:cNvSpPr>
          <p:nvPr>
            <p:ph type="ctrTitle"/>
          </p:nvPr>
        </p:nvSpPr>
        <p:spPr>
          <a:xfrm>
            <a:off x="685800" y="142875"/>
            <a:ext cx="7772400" cy="1071563"/>
          </a:xfrm>
        </p:spPr>
        <p:txBody>
          <a:bodyPr/>
          <a:lstStyle/>
          <a:p>
            <a:pPr eaLnBrk="1" hangingPunct="1"/>
            <a:r>
              <a:rPr lang="en-AU" dirty="0" smtClean="0">
                <a:solidFill>
                  <a:srgbClr val="FFC000"/>
                </a:solidFill>
                <a:latin typeface="Arial" charset="0"/>
                <a:cs typeface="Arial" charset="0"/>
              </a:rPr>
              <a:t>the toxic womb</a:t>
            </a:r>
          </a:p>
        </p:txBody>
      </p:sp>
      <p:sp>
        <p:nvSpPr>
          <p:cNvPr id="4" name="Subtitle 3"/>
          <p:cNvSpPr>
            <a:spLocks noGrp="1"/>
          </p:cNvSpPr>
          <p:nvPr>
            <p:ph type="subTitle" idx="1"/>
          </p:nvPr>
        </p:nvSpPr>
        <p:spPr>
          <a:xfrm>
            <a:off x="642938" y="1428750"/>
            <a:ext cx="7786687" cy="4572000"/>
          </a:xfrm>
        </p:spPr>
        <p:txBody>
          <a:bodyPr>
            <a:normAutofit fontScale="92500" lnSpcReduction="10000"/>
          </a:bodyPr>
          <a:lstStyle/>
          <a:p>
            <a:pPr eaLnBrk="1" hangingPunct="1">
              <a:defRPr/>
            </a:pPr>
            <a:endParaRPr lang="en-AU" sz="2000" dirty="0" smtClean="0">
              <a:latin typeface="Arial" pitchFamily="34" charset="0"/>
              <a:cs typeface="Arial" pitchFamily="34" charset="0"/>
            </a:endParaRPr>
          </a:p>
          <a:p>
            <a:pPr eaLnBrk="1" hangingPunct="1">
              <a:lnSpc>
                <a:spcPct val="150000"/>
              </a:lnSpc>
              <a:defRPr/>
            </a:pPr>
            <a:r>
              <a:rPr lang="en-AU" sz="2000" dirty="0" smtClean="0">
                <a:solidFill>
                  <a:schemeClr val="accent6">
                    <a:lumMod val="60000"/>
                    <a:lumOff val="40000"/>
                  </a:schemeClr>
                </a:solidFill>
                <a:latin typeface="Arial" pitchFamily="34" charset="0"/>
                <a:cs typeface="Arial" pitchFamily="34" charset="0"/>
              </a:rPr>
              <a:t>Historically in Aboriginal and Torres Strait Islander culture colonisation imposed the inherited legacy of the ‘Stolen Generations’.</a:t>
            </a:r>
          </a:p>
          <a:p>
            <a:pPr eaLnBrk="1" hangingPunct="1">
              <a:defRPr/>
            </a:pPr>
            <a:r>
              <a:rPr lang="en-AU" sz="2000" dirty="0" smtClean="0">
                <a:solidFill>
                  <a:schemeClr val="accent6">
                    <a:lumMod val="60000"/>
                    <a:lumOff val="40000"/>
                  </a:schemeClr>
                </a:solidFill>
                <a:latin typeface="Arial" pitchFamily="34" charset="0"/>
                <a:cs typeface="Arial" pitchFamily="34" charset="0"/>
              </a:rPr>
              <a:t>The connection between fetus and mother became corrupted.</a:t>
            </a:r>
          </a:p>
          <a:p>
            <a:pPr eaLnBrk="1" hangingPunct="1">
              <a:defRPr/>
            </a:pPr>
            <a:endParaRPr lang="en-AU" sz="2000" dirty="0" smtClean="0">
              <a:solidFill>
                <a:schemeClr val="accent6">
                  <a:lumMod val="60000"/>
                  <a:lumOff val="40000"/>
                </a:schemeClr>
              </a:solidFill>
              <a:latin typeface="Arial" pitchFamily="34" charset="0"/>
              <a:cs typeface="Arial" pitchFamily="34" charset="0"/>
            </a:endParaRPr>
          </a:p>
          <a:p>
            <a:pPr eaLnBrk="1" hangingPunct="1">
              <a:defRPr/>
            </a:pPr>
            <a:r>
              <a:rPr lang="en-AU" sz="2000" dirty="0" smtClean="0">
                <a:solidFill>
                  <a:schemeClr val="accent6">
                    <a:lumMod val="60000"/>
                    <a:lumOff val="40000"/>
                  </a:schemeClr>
                </a:solidFill>
                <a:latin typeface="Arial" pitchFamily="34" charset="0"/>
                <a:cs typeface="Arial" pitchFamily="34" charset="0"/>
              </a:rPr>
              <a:t>The internal maternal landscape became polluted.</a:t>
            </a:r>
          </a:p>
          <a:p>
            <a:pPr eaLnBrk="1" hangingPunct="1">
              <a:defRPr/>
            </a:pPr>
            <a:r>
              <a:rPr lang="en-AU" sz="2000" dirty="0">
                <a:solidFill>
                  <a:schemeClr val="accent6">
                    <a:lumMod val="60000"/>
                    <a:lumOff val="40000"/>
                  </a:schemeClr>
                </a:solidFill>
                <a:latin typeface="Arial" pitchFamily="34" charset="0"/>
                <a:cs typeface="Arial" pitchFamily="34" charset="0"/>
              </a:rPr>
              <a:t>A</a:t>
            </a:r>
            <a:r>
              <a:rPr lang="en-AU" sz="2000" dirty="0" smtClean="0">
                <a:solidFill>
                  <a:schemeClr val="accent6">
                    <a:lumMod val="60000"/>
                    <a:lumOff val="40000"/>
                  </a:schemeClr>
                </a:solidFill>
                <a:latin typeface="Arial" pitchFamily="34" charset="0"/>
                <a:cs typeface="Arial" pitchFamily="34" charset="0"/>
              </a:rPr>
              <a:t> disintegration of family and compounded experiences of violence and alienation resulted.</a:t>
            </a:r>
          </a:p>
          <a:p>
            <a:pPr>
              <a:defRPr/>
            </a:pPr>
            <a:r>
              <a:rPr lang="en-AU" sz="2000" dirty="0" smtClean="0">
                <a:solidFill>
                  <a:schemeClr val="accent6">
                    <a:lumMod val="60000"/>
                    <a:lumOff val="40000"/>
                  </a:schemeClr>
                </a:solidFill>
                <a:latin typeface="Arial" pitchFamily="34" charset="0"/>
                <a:cs typeface="Arial" pitchFamily="34" charset="0"/>
              </a:rPr>
              <a:t>Belief systems decayed and became negative </a:t>
            </a:r>
            <a:r>
              <a:rPr lang="en-AU" sz="2000" dirty="0">
                <a:solidFill>
                  <a:schemeClr val="accent6">
                    <a:lumMod val="60000"/>
                    <a:lumOff val="40000"/>
                  </a:schemeClr>
                </a:solidFill>
                <a:latin typeface="Arial" pitchFamily="34" charset="0"/>
                <a:cs typeface="Arial" pitchFamily="34" charset="0"/>
              </a:rPr>
              <a:t>and </a:t>
            </a:r>
            <a:r>
              <a:rPr lang="en-AU" sz="2000" dirty="0" smtClean="0">
                <a:solidFill>
                  <a:schemeClr val="accent6">
                    <a:lumMod val="60000"/>
                    <a:lumOff val="40000"/>
                  </a:schemeClr>
                </a:solidFill>
                <a:latin typeface="Arial" pitchFamily="34" charset="0"/>
                <a:cs typeface="Arial" pitchFamily="34" charset="0"/>
              </a:rPr>
              <a:t>inconsistent.</a:t>
            </a:r>
          </a:p>
          <a:p>
            <a:pPr eaLnBrk="1" hangingPunct="1">
              <a:defRPr/>
            </a:pPr>
            <a:r>
              <a:rPr lang="en-AU" sz="2000" dirty="0" smtClean="0">
                <a:solidFill>
                  <a:schemeClr val="accent6">
                    <a:lumMod val="60000"/>
                    <a:lumOff val="40000"/>
                  </a:schemeClr>
                </a:solidFill>
                <a:latin typeface="Arial" pitchFamily="34" charset="0"/>
                <a:cs typeface="Arial" pitchFamily="34" charset="0"/>
              </a:rPr>
              <a:t> Corruption of Spirituality resulted in disempowerment, addictions and impoverishment of spirit.</a:t>
            </a:r>
          </a:p>
          <a:p>
            <a:pPr eaLnBrk="1" hangingPunct="1">
              <a:defRPr/>
            </a:pPr>
            <a:endParaRPr lang="en-AU" sz="2000" dirty="0" smtClean="0">
              <a:solidFill>
                <a:schemeClr val="accent6">
                  <a:lumMod val="60000"/>
                  <a:lumOff val="40000"/>
                </a:schemeClr>
              </a:solidFill>
              <a:latin typeface="Arial" pitchFamily="34" charset="0"/>
              <a:cs typeface="Arial" pitchFamily="34" charset="0"/>
            </a:endParaRPr>
          </a:p>
          <a:p>
            <a:pPr eaLnBrk="1" hangingPunct="1">
              <a:defRPr/>
            </a:pPr>
            <a:r>
              <a:rPr lang="en-AU" sz="2000" dirty="0" smtClean="0">
                <a:solidFill>
                  <a:schemeClr val="accent6">
                    <a:lumMod val="60000"/>
                    <a:lumOff val="40000"/>
                  </a:schemeClr>
                </a:solidFill>
                <a:latin typeface="Arial" pitchFamily="34" charset="0"/>
                <a:cs typeface="Arial" pitchFamily="34" charset="0"/>
              </a:rPr>
              <a:t>Inevitable escalating toxic consequences consumed the internal and external environments.</a:t>
            </a:r>
          </a:p>
          <a:p>
            <a:pPr eaLnBrk="1" hangingPunct="1">
              <a:defRPr/>
            </a:pPr>
            <a:endParaRPr lang="en-AU" sz="2000" dirty="0" smtClean="0">
              <a:solidFill>
                <a:schemeClr val="tx1"/>
              </a:solidFill>
              <a:latin typeface="Arial" pitchFamily="34" charset="0"/>
              <a:cs typeface="Arial"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14356"/>
          </a:xfrm>
        </p:spPr>
        <p:txBody>
          <a:bodyPr>
            <a:normAutofit/>
          </a:bodyPr>
          <a:lstStyle/>
          <a:p>
            <a:r>
              <a:rPr lang="en-AU" sz="1400" dirty="0" smtClean="0">
                <a:latin typeface="Arial" pitchFamily="34" charset="0"/>
                <a:cs typeface="Arial" pitchFamily="34" charset="0"/>
              </a:rPr>
              <a:t>not wanted</a:t>
            </a:r>
            <a:endParaRPr lang="en-AU" sz="1400" dirty="0">
              <a:latin typeface="Arial" pitchFamily="34" charset="0"/>
              <a:cs typeface="Arial" pitchFamily="34" charset="0"/>
            </a:endParaRPr>
          </a:p>
        </p:txBody>
      </p:sp>
      <p:pic>
        <p:nvPicPr>
          <p:cNvPr id="3" name="Picture 2" descr="wob07b.JPG"/>
          <p:cNvPicPr>
            <a:picLocks noChangeAspect="1"/>
          </p:cNvPicPr>
          <p:nvPr/>
        </p:nvPicPr>
        <p:blipFill>
          <a:blip r:embed="rId2" cstate="print"/>
          <a:stretch>
            <a:fillRect/>
          </a:stretch>
        </p:blipFill>
        <p:spPr>
          <a:xfrm>
            <a:off x="642910" y="785794"/>
            <a:ext cx="7786742" cy="5857916"/>
          </a:xfrm>
          <a:prstGeom prst="rect">
            <a:avLst/>
          </a:prstGeom>
        </p:spPr>
      </p:pic>
    </p:spTree>
  </p:cSld>
  <p:clrMapOvr>
    <a:masterClrMapping/>
  </p:clrMapOvr>
  <p:transition>
    <p:dissolv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2852"/>
            <a:ext cx="8229600" cy="714380"/>
          </a:xfrm>
        </p:spPr>
        <p:txBody>
          <a:bodyPr>
            <a:normAutofit/>
          </a:bodyPr>
          <a:lstStyle/>
          <a:p>
            <a:r>
              <a:rPr lang="en-AU" sz="1400" dirty="0" smtClean="0">
                <a:latin typeface="Arial" pitchFamily="34" charset="0"/>
                <a:cs typeface="Arial" pitchFamily="34" charset="0"/>
              </a:rPr>
              <a:t>5 weeks 2 days</a:t>
            </a:r>
            <a:endParaRPr lang="en-AU" sz="1400" dirty="0">
              <a:latin typeface="Arial" pitchFamily="34" charset="0"/>
              <a:cs typeface="Arial" pitchFamily="34" charset="0"/>
            </a:endParaRPr>
          </a:p>
        </p:txBody>
      </p:sp>
      <p:pic>
        <p:nvPicPr>
          <p:cNvPr id="3" name="Picture 2" descr="IMG_1248.JPG"/>
          <p:cNvPicPr>
            <a:picLocks noChangeAspect="1"/>
          </p:cNvPicPr>
          <p:nvPr/>
        </p:nvPicPr>
        <p:blipFill>
          <a:blip r:embed="rId2" cstate="print"/>
          <a:stretch>
            <a:fillRect/>
          </a:stretch>
        </p:blipFill>
        <p:spPr>
          <a:xfrm>
            <a:off x="214282" y="1071546"/>
            <a:ext cx="8786874" cy="5786454"/>
          </a:xfrm>
          <a:prstGeom prst="rect">
            <a:avLst/>
          </a:prstGeom>
        </p:spPr>
      </p:pic>
    </p:spTree>
  </p:cSld>
  <p:clrMapOvr>
    <a:masterClrMapping/>
  </p:clrMapOvr>
  <p:transition>
    <p:dissolv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68280"/>
          </a:xfrm>
        </p:spPr>
        <p:txBody>
          <a:bodyPr>
            <a:normAutofit/>
          </a:bodyPr>
          <a:lstStyle/>
          <a:p>
            <a:r>
              <a:rPr lang="en-AU" sz="1100" dirty="0" smtClean="0">
                <a:solidFill>
                  <a:srgbClr val="FF0000"/>
                </a:solidFill>
                <a:latin typeface="Arial" pitchFamily="34" charset="0"/>
                <a:cs typeface="Arial" pitchFamily="34" charset="0"/>
              </a:rPr>
              <a:t>I am sick and don’t want to be here</a:t>
            </a:r>
            <a:endParaRPr lang="en-AU" sz="1100" dirty="0">
              <a:solidFill>
                <a:srgbClr val="FF0000"/>
              </a:solidFill>
              <a:latin typeface="Arial" pitchFamily="34" charset="0"/>
              <a:cs typeface="Arial" pitchFamily="34" charset="0"/>
            </a:endParaRPr>
          </a:p>
        </p:txBody>
      </p:sp>
      <p:pic>
        <p:nvPicPr>
          <p:cNvPr id="3" name="Picture 2" descr="wandjina sick.JPG"/>
          <p:cNvPicPr>
            <a:picLocks noChangeAspect="1"/>
          </p:cNvPicPr>
          <p:nvPr/>
        </p:nvPicPr>
        <p:blipFill>
          <a:blip r:embed="rId2" cstate="print"/>
          <a:stretch>
            <a:fillRect/>
          </a:stretch>
        </p:blipFill>
        <p:spPr>
          <a:xfrm>
            <a:off x="928662" y="1000108"/>
            <a:ext cx="7143800" cy="5357850"/>
          </a:xfrm>
          <a:prstGeom prst="rect">
            <a:avLst/>
          </a:prstGeom>
        </p:spPr>
      </p:pic>
    </p:spTree>
  </p:cSld>
  <p:clrMapOvr>
    <a:masterClrMapping/>
  </p:clrMapOvr>
  <p:transition>
    <p:dissolv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sz="1100" dirty="0" smtClean="0">
                <a:solidFill>
                  <a:srgbClr val="FF0000"/>
                </a:solidFill>
                <a:latin typeface="Arial" pitchFamily="34" charset="0"/>
                <a:cs typeface="Arial" pitchFamily="34" charset="0"/>
              </a:rPr>
              <a:t>termination</a:t>
            </a:r>
            <a:endParaRPr lang="en-AU" sz="1100" dirty="0">
              <a:solidFill>
                <a:srgbClr val="FF0000"/>
              </a:solidFill>
              <a:latin typeface="Arial" pitchFamily="34" charset="0"/>
              <a:cs typeface="Arial" pitchFamily="34" charset="0"/>
            </a:endParaRPr>
          </a:p>
        </p:txBody>
      </p:sp>
      <p:pic>
        <p:nvPicPr>
          <p:cNvPr id="3" name="Picture 2" descr="Termination.JPG"/>
          <p:cNvPicPr>
            <a:picLocks noChangeAspect="1"/>
          </p:cNvPicPr>
          <p:nvPr/>
        </p:nvPicPr>
        <p:blipFill>
          <a:blip r:embed="rId2" cstate="print"/>
          <a:stretch>
            <a:fillRect/>
          </a:stretch>
        </p:blipFill>
        <p:spPr>
          <a:xfrm>
            <a:off x="1071538" y="1285860"/>
            <a:ext cx="6786610" cy="5143536"/>
          </a:xfrm>
          <a:prstGeom prst="rect">
            <a:avLst/>
          </a:prstGeom>
        </p:spPr>
      </p:pic>
    </p:spTree>
  </p:cSld>
  <p:clrMapOvr>
    <a:masterClrMapping/>
  </p:clrMapOvr>
  <p:transition>
    <p:dissolv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85794"/>
          </a:xfrm>
        </p:spPr>
        <p:txBody>
          <a:bodyPr>
            <a:normAutofit/>
          </a:bodyPr>
          <a:lstStyle/>
          <a:p>
            <a:r>
              <a:rPr lang="en-AU" sz="1100" dirty="0" smtClean="0">
                <a:solidFill>
                  <a:srgbClr val="FF0000"/>
                </a:solidFill>
                <a:latin typeface="Arial" pitchFamily="34" charset="0"/>
                <a:cs typeface="Arial" pitchFamily="34" charset="0"/>
              </a:rPr>
              <a:t>attempted abortion</a:t>
            </a:r>
            <a:endParaRPr lang="en-AU" sz="1100" dirty="0">
              <a:solidFill>
                <a:srgbClr val="FF0000"/>
              </a:solidFill>
              <a:latin typeface="Arial" pitchFamily="34" charset="0"/>
              <a:cs typeface="Arial" pitchFamily="34" charset="0"/>
            </a:endParaRPr>
          </a:p>
        </p:txBody>
      </p:sp>
      <p:pic>
        <p:nvPicPr>
          <p:cNvPr id="3" name="Picture 2" descr="Termination.JPG"/>
          <p:cNvPicPr>
            <a:picLocks noChangeAspect="1"/>
          </p:cNvPicPr>
          <p:nvPr/>
        </p:nvPicPr>
        <p:blipFill>
          <a:blip r:embed="rId2" cstate="print"/>
          <a:stretch>
            <a:fillRect/>
          </a:stretch>
        </p:blipFill>
        <p:spPr>
          <a:xfrm>
            <a:off x="142844" y="714356"/>
            <a:ext cx="8858312" cy="6000792"/>
          </a:xfrm>
          <a:prstGeom prst="rect">
            <a:avLst/>
          </a:prstGeom>
        </p:spPr>
      </p:pic>
    </p:spTree>
  </p:cSld>
  <p:clrMapOvr>
    <a:masterClrMapping/>
  </p:clrMapOvr>
  <p:transition>
    <p:dissolv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332656"/>
            <a:ext cx="8229600" cy="296842"/>
          </a:xfrm>
        </p:spPr>
        <p:txBody>
          <a:bodyPr>
            <a:noAutofit/>
          </a:bodyPr>
          <a:lstStyle/>
          <a:p>
            <a:r>
              <a:rPr lang="en-AU" sz="1400" dirty="0" smtClean="0">
                <a:solidFill>
                  <a:srgbClr val="FFFF00"/>
                </a:solidFill>
                <a:latin typeface="Arial" pitchFamily="34" charset="0"/>
                <a:cs typeface="Arial" pitchFamily="34" charset="0"/>
              </a:rPr>
              <a:t>the foetus </a:t>
            </a:r>
            <a:r>
              <a:rPr lang="en-AU" sz="1400" dirty="0" smtClean="0">
                <a:solidFill>
                  <a:schemeClr val="accent6">
                    <a:lumMod val="60000"/>
                    <a:lumOff val="40000"/>
                  </a:schemeClr>
                </a:solidFill>
                <a:latin typeface="Arial" pitchFamily="34" charset="0"/>
                <a:cs typeface="Arial" pitchFamily="34" charset="0"/>
              </a:rPr>
              <a:t>and the </a:t>
            </a:r>
            <a:r>
              <a:rPr lang="en-AU" sz="1400" dirty="0" smtClean="0">
                <a:solidFill>
                  <a:srgbClr val="FFFF00"/>
                </a:solidFill>
                <a:latin typeface="Arial" pitchFamily="34" charset="0"/>
                <a:cs typeface="Arial" pitchFamily="34" charset="0"/>
              </a:rPr>
              <a:t>dragon</a:t>
            </a:r>
            <a:r>
              <a:rPr lang="en-AU" sz="1400" dirty="0" smtClean="0">
                <a:latin typeface="Arial" pitchFamily="34" charset="0"/>
                <a:cs typeface="Arial" pitchFamily="34" charset="0"/>
              </a:rPr>
              <a:t/>
            </a:r>
            <a:br>
              <a:rPr lang="en-AU" sz="1400" dirty="0" smtClean="0">
                <a:latin typeface="Arial" pitchFamily="34" charset="0"/>
                <a:cs typeface="Arial" pitchFamily="34" charset="0"/>
              </a:rPr>
            </a:br>
            <a:r>
              <a:rPr lang="en-AU" sz="1400" dirty="0" err="1" smtClean="0">
                <a:solidFill>
                  <a:srgbClr val="FF0000"/>
                </a:solidFill>
                <a:latin typeface="Arial" pitchFamily="34" charset="0"/>
                <a:cs typeface="Arial" pitchFamily="34" charset="0"/>
              </a:rPr>
              <a:t>transgenerational</a:t>
            </a:r>
            <a:r>
              <a:rPr lang="en-AU" sz="1400" dirty="0" smtClean="0">
                <a:solidFill>
                  <a:srgbClr val="FF0000"/>
                </a:solidFill>
                <a:latin typeface="Arial" pitchFamily="34" charset="0"/>
                <a:cs typeface="Arial" pitchFamily="34" charset="0"/>
              </a:rPr>
              <a:t> trauma</a:t>
            </a:r>
            <a:endParaRPr lang="en-AU" sz="1400" dirty="0">
              <a:solidFill>
                <a:srgbClr val="FF0000"/>
              </a:solidFill>
              <a:latin typeface="Arial" pitchFamily="34" charset="0"/>
              <a:cs typeface="Arial" pitchFamily="34" charset="0"/>
            </a:endParaRPr>
          </a:p>
        </p:txBody>
      </p:sp>
      <p:pic>
        <p:nvPicPr>
          <p:cNvPr id="3" name="Picture 2" descr="foetus and the dragon.JPG"/>
          <p:cNvPicPr>
            <a:picLocks noChangeAspect="1"/>
          </p:cNvPicPr>
          <p:nvPr/>
        </p:nvPicPr>
        <p:blipFill>
          <a:blip r:embed="rId2" cstate="print"/>
          <a:stretch>
            <a:fillRect/>
          </a:stretch>
        </p:blipFill>
        <p:spPr>
          <a:xfrm>
            <a:off x="857224" y="1000108"/>
            <a:ext cx="7358114" cy="5286412"/>
          </a:xfrm>
          <a:prstGeom prst="rect">
            <a:avLst/>
          </a:prstGeom>
        </p:spPr>
      </p:pic>
    </p:spTree>
  </p:cSld>
  <p:clrMapOvr>
    <a:masterClrMapping/>
  </p:clrMapOvr>
  <p:transition>
    <p:dissolv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68280"/>
          </a:xfrm>
        </p:spPr>
        <p:txBody>
          <a:bodyPr>
            <a:normAutofit/>
          </a:bodyPr>
          <a:lstStyle/>
          <a:p>
            <a:r>
              <a:rPr lang="en-AU" sz="1100" dirty="0" smtClean="0">
                <a:solidFill>
                  <a:srgbClr val="FF0000"/>
                </a:solidFill>
                <a:latin typeface="Arial" pitchFamily="34" charset="0"/>
                <a:cs typeface="Arial" pitchFamily="34" charset="0"/>
              </a:rPr>
              <a:t>hanging in a womb of acid</a:t>
            </a:r>
            <a:endParaRPr lang="en-AU" sz="1100" dirty="0">
              <a:solidFill>
                <a:srgbClr val="FF0000"/>
              </a:solidFill>
              <a:latin typeface="Arial" pitchFamily="34" charset="0"/>
              <a:cs typeface="Arial" pitchFamily="34" charset="0"/>
            </a:endParaRPr>
          </a:p>
        </p:txBody>
      </p:sp>
      <p:pic>
        <p:nvPicPr>
          <p:cNvPr id="4" name="Picture 3" descr="still cell.jpg"/>
          <p:cNvPicPr>
            <a:picLocks noChangeAspect="1"/>
          </p:cNvPicPr>
          <p:nvPr/>
        </p:nvPicPr>
        <p:blipFill>
          <a:blip r:embed="rId2" cstate="print"/>
          <a:stretch>
            <a:fillRect/>
          </a:stretch>
        </p:blipFill>
        <p:spPr>
          <a:xfrm>
            <a:off x="1071538" y="857232"/>
            <a:ext cx="7143769" cy="5715015"/>
          </a:xfrm>
          <a:prstGeom prst="rect">
            <a:avLst/>
          </a:prstGeom>
        </p:spPr>
      </p:pic>
    </p:spTree>
  </p:cSld>
  <p:clrMapOvr>
    <a:masterClrMapping/>
  </p:clrMapOvr>
  <p:transition>
    <p:dissolv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0"/>
            <a:ext cx="8229600" cy="714356"/>
          </a:xfrm>
        </p:spPr>
        <p:txBody>
          <a:bodyPr>
            <a:normAutofit/>
          </a:bodyPr>
          <a:lstStyle/>
          <a:p>
            <a:r>
              <a:rPr lang="en-AU" sz="1100" dirty="0" smtClean="0">
                <a:solidFill>
                  <a:srgbClr val="FF0000"/>
                </a:solidFill>
                <a:latin typeface="Arial" pitchFamily="34" charset="0"/>
                <a:cs typeface="Arial" pitchFamily="34" charset="0"/>
              </a:rPr>
              <a:t>mother</a:t>
            </a:r>
            <a:endParaRPr lang="en-AU" sz="1100" dirty="0">
              <a:solidFill>
                <a:srgbClr val="FF0000"/>
              </a:solidFill>
              <a:latin typeface="Arial" pitchFamily="34" charset="0"/>
              <a:cs typeface="Arial" pitchFamily="34" charset="0"/>
            </a:endParaRPr>
          </a:p>
        </p:txBody>
      </p:sp>
      <p:pic>
        <p:nvPicPr>
          <p:cNvPr id="3" name="Picture 2" descr="'Mother'.JPG"/>
          <p:cNvPicPr>
            <a:picLocks noChangeAspect="1"/>
          </p:cNvPicPr>
          <p:nvPr/>
        </p:nvPicPr>
        <p:blipFill>
          <a:blip r:embed="rId2" cstate="print"/>
          <a:stretch>
            <a:fillRect/>
          </a:stretch>
        </p:blipFill>
        <p:spPr>
          <a:xfrm>
            <a:off x="500034" y="642918"/>
            <a:ext cx="8215370" cy="6072230"/>
          </a:xfrm>
          <a:prstGeom prst="rect">
            <a:avLst/>
          </a:prstGeom>
        </p:spPr>
      </p:pic>
    </p:spTree>
  </p:cSld>
  <p:clrMapOvr>
    <a:masterClrMapping/>
  </p:clrMapOvr>
  <p:transition>
    <p:dissolv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ctrTitle"/>
          </p:nvPr>
        </p:nvSpPr>
        <p:spPr>
          <a:xfrm>
            <a:off x="685800" y="357188"/>
            <a:ext cx="7772400" cy="1559644"/>
          </a:xfrm>
        </p:spPr>
        <p:txBody>
          <a:bodyPr/>
          <a:lstStyle/>
          <a:p>
            <a:pPr eaLnBrk="1" hangingPunct="1"/>
            <a:r>
              <a:rPr lang="en-AU" sz="3200" b="1" dirty="0" smtClean="0">
                <a:solidFill>
                  <a:schemeClr val="accent5">
                    <a:lumMod val="60000"/>
                    <a:lumOff val="40000"/>
                  </a:schemeClr>
                </a:solidFill>
                <a:latin typeface="Arial" charset="0"/>
                <a:cs typeface="Arial" charset="0"/>
              </a:rPr>
              <a:t>The journey begins with our biological connection to </a:t>
            </a:r>
            <a:r>
              <a:rPr lang="en-AU" sz="3200" b="1" i="1" dirty="0" smtClean="0">
                <a:solidFill>
                  <a:schemeClr val="accent5">
                    <a:lumMod val="60000"/>
                    <a:lumOff val="40000"/>
                  </a:schemeClr>
                </a:solidFill>
                <a:latin typeface="Arial" charset="0"/>
                <a:cs typeface="Arial" charset="0"/>
              </a:rPr>
              <a:t>the dreamtime</a:t>
            </a:r>
          </a:p>
        </p:txBody>
      </p:sp>
      <p:sp>
        <p:nvSpPr>
          <p:cNvPr id="3" name="Subtitle 2"/>
          <p:cNvSpPr>
            <a:spLocks noGrp="1"/>
          </p:cNvSpPr>
          <p:nvPr>
            <p:ph type="subTitle" idx="1"/>
          </p:nvPr>
        </p:nvSpPr>
        <p:spPr>
          <a:xfrm>
            <a:off x="1071563" y="1857375"/>
            <a:ext cx="6858000" cy="4071938"/>
          </a:xfrm>
        </p:spPr>
        <p:txBody>
          <a:bodyPr/>
          <a:lstStyle/>
          <a:p>
            <a:pPr algn="l" eaLnBrk="1" hangingPunct="1">
              <a:defRPr/>
            </a:pPr>
            <a:endParaRPr lang="en-AU" sz="2800" dirty="0" smtClean="0">
              <a:latin typeface="Arial" pitchFamily="34" charset="0"/>
              <a:cs typeface="Arial" pitchFamily="34" charset="0"/>
            </a:endParaRPr>
          </a:p>
          <a:p>
            <a:pPr eaLnBrk="1" hangingPunct="1">
              <a:defRPr/>
            </a:pPr>
            <a:endParaRPr lang="en-AU" sz="2800" dirty="0" smtClean="0">
              <a:solidFill>
                <a:schemeClr val="accent4">
                  <a:lumMod val="20000"/>
                  <a:lumOff val="80000"/>
                </a:schemeClr>
              </a:solidFill>
              <a:latin typeface="Arial" pitchFamily="34" charset="0"/>
              <a:cs typeface="Arial" pitchFamily="34" charset="0"/>
            </a:endParaRPr>
          </a:p>
          <a:p>
            <a:pPr eaLnBrk="1" hangingPunct="1">
              <a:defRPr/>
            </a:pPr>
            <a:r>
              <a:rPr lang="en-AU" sz="2800" dirty="0" smtClean="0">
                <a:solidFill>
                  <a:schemeClr val="accent5">
                    <a:lumMod val="60000"/>
                    <a:lumOff val="40000"/>
                  </a:schemeClr>
                </a:solidFill>
                <a:latin typeface="Arial" pitchFamily="34" charset="0"/>
                <a:cs typeface="Arial" pitchFamily="34" charset="0"/>
              </a:rPr>
              <a:t>In Aboriginal terms it relates Understanding Country and to the landscapes involving</a:t>
            </a:r>
            <a:r>
              <a:rPr lang="en-AU" sz="2800" dirty="0" smtClean="0">
                <a:solidFill>
                  <a:schemeClr val="accent4">
                    <a:lumMod val="20000"/>
                    <a:lumOff val="80000"/>
                  </a:schemeClr>
                </a:solidFill>
                <a:latin typeface="Arial" pitchFamily="34" charset="0"/>
                <a:cs typeface="Arial" pitchFamily="34" charset="0"/>
              </a:rPr>
              <a:t>: </a:t>
            </a:r>
          </a:p>
          <a:p>
            <a:pPr eaLnBrk="1" hangingPunct="1">
              <a:defRPr/>
            </a:pPr>
            <a:endParaRPr lang="en-AU" sz="2800" dirty="0" smtClean="0">
              <a:solidFill>
                <a:schemeClr val="accent4">
                  <a:lumMod val="20000"/>
                  <a:lumOff val="80000"/>
                </a:schemeClr>
              </a:solidFill>
              <a:latin typeface="Arial" pitchFamily="34" charset="0"/>
              <a:cs typeface="Arial" pitchFamily="34" charset="0"/>
            </a:endParaRPr>
          </a:p>
          <a:p>
            <a:pPr eaLnBrk="1" hangingPunct="1">
              <a:defRPr/>
            </a:pPr>
            <a:r>
              <a:rPr lang="en-AU" sz="2800" dirty="0" smtClean="0">
                <a:solidFill>
                  <a:srgbClr val="9587FF"/>
                </a:solidFill>
                <a:latin typeface="Arial" pitchFamily="34" charset="0"/>
                <a:cs typeface="Arial" pitchFamily="34" charset="0"/>
              </a:rPr>
              <a:t>Conception... Gestation...</a:t>
            </a:r>
            <a:r>
              <a:rPr lang="en-AU" sz="2800" dirty="0" err="1">
                <a:solidFill>
                  <a:srgbClr val="9587FF"/>
                </a:solidFill>
                <a:latin typeface="Arial" pitchFamily="34" charset="0"/>
                <a:cs typeface="Arial" pitchFamily="34" charset="0"/>
              </a:rPr>
              <a:t>W</a:t>
            </a:r>
            <a:r>
              <a:rPr lang="en-AU" sz="2800" dirty="0" err="1" smtClean="0">
                <a:solidFill>
                  <a:srgbClr val="9587FF"/>
                </a:solidFill>
                <a:latin typeface="Arial" pitchFamily="34" charset="0"/>
                <a:cs typeface="Arial" pitchFamily="34" charset="0"/>
              </a:rPr>
              <a:t>ombtime</a:t>
            </a:r>
            <a:r>
              <a:rPr lang="en-AU" sz="2800" dirty="0" smtClean="0">
                <a:solidFill>
                  <a:srgbClr val="9587FF"/>
                </a:solidFill>
                <a:latin typeface="Arial" pitchFamily="34" charset="0"/>
                <a:cs typeface="Arial" pitchFamily="34" charset="0"/>
              </a:rPr>
              <a:t> </a:t>
            </a:r>
          </a:p>
          <a:p>
            <a:pPr algn="l" eaLnBrk="1" hangingPunct="1">
              <a:defRPr/>
            </a:pPr>
            <a:endParaRPr lang="en-AU" sz="2800" dirty="0" smtClean="0">
              <a:solidFill>
                <a:srgbClr val="9587FF"/>
              </a:solidFill>
              <a:latin typeface="Arial" pitchFamily="34" charset="0"/>
              <a:cs typeface="Arial"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normAutofit/>
          </a:bodyPr>
          <a:lstStyle/>
          <a:p>
            <a:r>
              <a:rPr lang="en-AU" sz="2800" b="1" dirty="0" smtClean="0"/>
              <a:t>the first stage of labour</a:t>
            </a:r>
            <a:endParaRPr lang="en-AU" b="1" dirty="0" smtClean="0"/>
          </a:p>
        </p:txBody>
      </p:sp>
      <p:sp>
        <p:nvSpPr>
          <p:cNvPr id="23555" name="Content Placeholder 2"/>
          <p:cNvSpPr>
            <a:spLocks noGrp="1"/>
          </p:cNvSpPr>
          <p:nvPr>
            <p:ph idx="1"/>
          </p:nvPr>
        </p:nvSpPr>
        <p:spPr>
          <a:xfrm>
            <a:off x="457200" y="1844675"/>
            <a:ext cx="8363272" cy="4281488"/>
          </a:xfrm>
        </p:spPr>
        <p:txBody>
          <a:bodyPr>
            <a:normAutofit lnSpcReduction="10000"/>
          </a:bodyPr>
          <a:lstStyle/>
          <a:p>
            <a:pPr>
              <a:buFont typeface="Arial" charset="0"/>
              <a:buNone/>
            </a:pPr>
            <a:r>
              <a:rPr lang="en-AU" sz="2200" b="1" u="sng" dirty="0" smtClean="0">
                <a:solidFill>
                  <a:schemeClr val="accent4">
                    <a:lumMod val="40000"/>
                    <a:lumOff val="60000"/>
                  </a:schemeClr>
                </a:solidFill>
              </a:rPr>
              <a:t>Connected to good womb</a:t>
            </a:r>
          </a:p>
          <a:p>
            <a:r>
              <a:rPr lang="en-AU" sz="2200" dirty="0" smtClean="0">
                <a:solidFill>
                  <a:schemeClr val="accent4">
                    <a:lumMod val="40000"/>
                    <a:lumOff val="60000"/>
                  </a:schemeClr>
                </a:solidFill>
              </a:rPr>
              <a:t>Excitement and positive anticipation - Dreaming</a:t>
            </a:r>
          </a:p>
          <a:p>
            <a:r>
              <a:rPr lang="en-AU" sz="2200" dirty="0" smtClean="0">
                <a:solidFill>
                  <a:schemeClr val="accent4">
                    <a:lumMod val="40000"/>
                    <a:lumOff val="60000"/>
                  </a:schemeClr>
                </a:solidFill>
              </a:rPr>
              <a:t>Feeling safe and supported</a:t>
            </a:r>
          </a:p>
          <a:p>
            <a:r>
              <a:rPr lang="en-AU" sz="2200" dirty="0" smtClean="0">
                <a:solidFill>
                  <a:schemeClr val="accent4">
                    <a:lumMod val="40000"/>
                    <a:lumOff val="60000"/>
                  </a:schemeClr>
                </a:solidFill>
              </a:rPr>
              <a:t>An Initiation: connected to thousands of years of inherited sacred knowledge and Lore</a:t>
            </a:r>
          </a:p>
          <a:p>
            <a:pPr algn="r">
              <a:buFont typeface="Arial" charset="0"/>
              <a:buNone/>
            </a:pPr>
            <a:r>
              <a:rPr lang="en-AU" sz="2200" b="1" u="sng" dirty="0" smtClean="0">
                <a:solidFill>
                  <a:schemeClr val="accent6">
                    <a:lumMod val="75000"/>
                  </a:schemeClr>
                </a:solidFill>
              </a:rPr>
              <a:t>Toxic</a:t>
            </a:r>
          </a:p>
          <a:p>
            <a:pPr algn="r"/>
            <a:r>
              <a:rPr lang="en-AU" sz="2200" dirty="0" smtClean="0">
                <a:solidFill>
                  <a:schemeClr val="accent6">
                    <a:lumMod val="75000"/>
                  </a:schemeClr>
                </a:solidFill>
              </a:rPr>
              <a:t>Sense of threat or impending doom</a:t>
            </a:r>
          </a:p>
          <a:p>
            <a:pPr algn="r"/>
            <a:r>
              <a:rPr lang="en-AU" sz="2200" dirty="0" smtClean="0">
                <a:solidFill>
                  <a:schemeClr val="accent6">
                    <a:lumMod val="75000"/>
                  </a:schemeClr>
                </a:solidFill>
              </a:rPr>
              <a:t>Hopeless, powerless, abandoned, alone, </a:t>
            </a:r>
            <a:r>
              <a:rPr lang="en-AU" sz="2200" dirty="0" smtClean="0">
                <a:solidFill>
                  <a:schemeClr val="accent6">
                    <a:lumMod val="75000"/>
                  </a:schemeClr>
                </a:solidFill>
              </a:rPr>
              <a:t>alienated</a:t>
            </a:r>
            <a:endParaRPr lang="en-AU" sz="2200" dirty="0" smtClean="0">
              <a:solidFill>
                <a:schemeClr val="accent6">
                  <a:lumMod val="75000"/>
                </a:schemeClr>
              </a:solidFill>
            </a:endParaRPr>
          </a:p>
          <a:p>
            <a:pPr algn="r"/>
            <a:r>
              <a:rPr lang="en-AU" sz="2200" dirty="0" smtClean="0">
                <a:solidFill>
                  <a:schemeClr val="accent6">
                    <a:lumMod val="75000"/>
                  </a:schemeClr>
                </a:solidFill>
              </a:rPr>
              <a:t>Cast out of heaven, descent into hell</a:t>
            </a:r>
          </a:p>
          <a:p>
            <a:pPr algn="r"/>
            <a:r>
              <a:rPr lang="en-AU" sz="2200" dirty="0" smtClean="0">
                <a:solidFill>
                  <a:schemeClr val="accent6">
                    <a:lumMod val="75000"/>
                  </a:schemeClr>
                </a:solidFill>
              </a:rPr>
              <a:t>No way out, no exit</a:t>
            </a:r>
          </a:p>
          <a:p>
            <a:pPr algn="r"/>
            <a:r>
              <a:rPr lang="en-AU" sz="2200" dirty="0" smtClean="0">
                <a:solidFill>
                  <a:schemeClr val="accent6">
                    <a:lumMod val="75000"/>
                  </a:schemeClr>
                </a:solidFill>
              </a:rPr>
              <a:t>Victimisation</a:t>
            </a:r>
          </a:p>
        </p:txBody>
      </p:sp>
    </p:spTree>
  </p:cSld>
  <p:clrMapOvr>
    <a:masterClrMapping/>
  </p:clrMapOvr>
  <p:transition>
    <p:comb/>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42918"/>
          </a:xfrm>
        </p:spPr>
        <p:txBody>
          <a:bodyPr>
            <a:normAutofit/>
          </a:bodyPr>
          <a:lstStyle/>
          <a:p>
            <a:r>
              <a:rPr lang="en-AU" sz="1400" dirty="0" smtClean="0">
                <a:solidFill>
                  <a:srgbClr val="FF0000"/>
                </a:solidFill>
                <a:latin typeface="Arial" pitchFamily="34" charset="0"/>
                <a:cs typeface="Arial" pitchFamily="34" charset="0"/>
              </a:rPr>
              <a:t>no way out</a:t>
            </a:r>
            <a:endParaRPr lang="en-AU" sz="1400" dirty="0">
              <a:solidFill>
                <a:srgbClr val="FF0000"/>
              </a:solidFill>
              <a:latin typeface="Arial" pitchFamily="34" charset="0"/>
              <a:cs typeface="Arial" pitchFamily="34" charset="0"/>
            </a:endParaRPr>
          </a:p>
        </p:txBody>
      </p:sp>
      <p:pic>
        <p:nvPicPr>
          <p:cNvPr id="4" name="Picture 3" descr="The Second Matrix.JPG"/>
          <p:cNvPicPr>
            <a:picLocks noChangeAspect="1"/>
          </p:cNvPicPr>
          <p:nvPr/>
        </p:nvPicPr>
        <p:blipFill>
          <a:blip r:embed="rId2" cstate="print"/>
          <a:stretch>
            <a:fillRect/>
          </a:stretch>
        </p:blipFill>
        <p:spPr>
          <a:xfrm>
            <a:off x="0" y="642918"/>
            <a:ext cx="9144000" cy="6215082"/>
          </a:xfrm>
          <a:prstGeom prst="rect">
            <a:avLst/>
          </a:prstGeom>
        </p:spPr>
      </p:pic>
    </p:spTree>
  </p:cSld>
  <p:clrMapOvr>
    <a:masterClrMapping/>
  </p:clrMapOvr>
  <p:transition>
    <p:dissolv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142900"/>
            <a:ext cx="8229600" cy="1428752"/>
          </a:xfrm>
        </p:spPr>
        <p:txBody>
          <a:bodyPr>
            <a:normAutofit/>
          </a:bodyPr>
          <a:lstStyle/>
          <a:p>
            <a:r>
              <a:rPr lang="en-AU" sz="1100" dirty="0" smtClean="0">
                <a:solidFill>
                  <a:srgbClr val="FF0000"/>
                </a:solidFill>
                <a:latin typeface="Arial" pitchFamily="34" charset="0"/>
                <a:cs typeface="Arial" pitchFamily="34" charset="0"/>
              </a:rPr>
              <a:t>red back spider mother</a:t>
            </a:r>
            <a:endParaRPr lang="en-AU" sz="1100" dirty="0">
              <a:solidFill>
                <a:srgbClr val="FF0000"/>
              </a:solidFill>
              <a:latin typeface="Arial" pitchFamily="34" charset="0"/>
              <a:cs typeface="Arial" pitchFamily="34" charset="0"/>
            </a:endParaRPr>
          </a:p>
        </p:txBody>
      </p:sp>
      <p:pic>
        <p:nvPicPr>
          <p:cNvPr id="4" name="Picture 3" descr="red back spider mother.JPG"/>
          <p:cNvPicPr>
            <a:picLocks noChangeAspect="1"/>
          </p:cNvPicPr>
          <p:nvPr/>
        </p:nvPicPr>
        <p:blipFill>
          <a:blip r:embed="rId2" cstate="print"/>
          <a:stretch>
            <a:fillRect/>
          </a:stretch>
        </p:blipFill>
        <p:spPr>
          <a:xfrm>
            <a:off x="1142976" y="928670"/>
            <a:ext cx="6786610" cy="5429288"/>
          </a:xfrm>
          <a:prstGeom prst="rect">
            <a:avLst/>
          </a:prstGeom>
        </p:spPr>
      </p:pic>
    </p:spTree>
  </p:cSld>
  <p:clrMapOvr>
    <a:masterClrMapping/>
  </p:clrMapOvr>
  <p:transition>
    <p:dissolv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4422"/>
          </a:xfrm>
        </p:spPr>
        <p:txBody>
          <a:bodyPr>
            <a:normAutofit/>
          </a:bodyPr>
          <a:lstStyle/>
          <a:p>
            <a:r>
              <a:rPr lang="en-AU" sz="1600" dirty="0" smtClean="0">
                <a:latin typeface="Arial" pitchFamily="34" charset="0"/>
                <a:cs typeface="Arial" pitchFamily="34" charset="0"/>
              </a:rPr>
              <a:t> </a:t>
            </a:r>
            <a:r>
              <a:rPr lang="en-AU" sz="1600" i="1" dirty="0" err="1" smtClean="0">
                <a:solidFill>
                  <a:srgbClr val="9587FF"/>
                </a:solidFill>
              </a:rPr>
              <a:t>Ngura</a:t>
            </a:r>
            <a:r>
              <a:rPr lang="en-AU" sz="1600" i="1" dirty="0" smtClean="0">
                <a:solidFill>
                  <a:srgbClr val="9587FF"/>
                </a:solidFill>
              </a:rPr>
              <a:t> </a:t>
            </a:r>
            <a:r>
              <a:rPr lang="en-AU" sz="1400" dirty="0" smtClean="0">
                <a:latin typeface="Arial" pitchFamily="34" charset="0"/>
                <a:cs typeface="Arial" pitchFamily="34" charset="0"/>
              </a:rPr>
              <a:t>martyr earth mother</a:t>
            </a:r>
            <a:endParaRPr lang="en-AU" sz="1400" dirty="0">
              <a:latin typeface="Arial" pitchFamily="34" charset="0"/>
              <a:cs typeface="Arial" pitchFamily="34" charset="0"/>
            </a:endParaRPr>
          </a:p>
        </p:txBody>
      </p:sp>
      <p:pic>
        <p:nvPicPr>
          <p:cNvPr id="3" name="Picture 2" descr="martyr mother.jpg"/>
          <p:cNvPicPr>
            <a:picLocks noChangeAspect="1"/>
          </p:cNvPicPr>
          <p:nvPr/>
        </p:nvPicPr>
        <p:blipFill>
          <a:blip r:embed="rId2" cstate="print"/>
          <a:stretch>
            <a:fillRect/>
          </a:stretch>
        </p:blipFill>
        <p:spPr>
          <a:xfrm>
            <a:off x="1142976" y="1214422"/>
            <a:ext cx="6786610" cy="5357850"/>
          </a:xfrm>
          <a:prstGeom prst="rect">
            <a:avLst/>
          </a:prstGeom>
        </p:spPr>
      </p:pic>
    </p:spTree>
  </p:cSld>
  <p:clrMapOvr>
    <a:masterClrMapping/>
  </p:clrMapOvr>
  <p:transition>
    <p:dissolv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2852"/>
            <a:ext cx="8229600" cy="571504"/>
          </a:xfrm>
        </p:spPr>
        <p:txBody>
          <a:bodyPr>
            <a:normAutofit/>
          </a:bodyPr>
          <a:lstStyle/>
          <a:p>
            <a:r>
              <a:rPr lang="en-AU" sz="1400" dirty="0" smtClean="0">
                <a:solidFill>
                  <a:schemeClr val="tx1">
                    <a:lumMod val="85000"/>
                  </a:schemeClr>
                </a:solidFill>
                <a:latin typeface="Arial" pitchFamily="34" charset="0"/>
                <a:cs typeface="Arial" pitchFamily="34" charset="0"/>
              </a:rPr>
              <a:t>the parasite</a:t>
            </a:r>
            <a:endParaRPr lang="en-AU" sz="1400" dirty="0">
              <a:solidFill>
                <a:schemeClr val="tx1">
                  <a:lumMod val="85000"/>
                </a:schemeClr>
              </a:solidFill>
              <a:latin typeface="Arial" pitchFamily="34" charset="0"/>
              <a:cs typeface="Arial" pitchFamily="34" charset="0"/>
            </a:endParaRPr>
          </a:p>
        </p:txBody>
      </p:sp>
      <p:pic>
        <p:nvPicPr>
          <p:cNvPr id="3" name="Picture 2" descr="Parasitc.JPG"/>
          <p:cNvPicPr>
            <a:picLocks noChangeAspect="1"/>
          </p:cNvPicPr>
          <p:nvPr/>
        </p:nvPicPr>
        <p:blipFill>
          <a:blip r:embed="rId2" cstate="print"/>
          <a:stretch>
            <a:fillRect/>
          </a:stretch>
        </p:blipFill>
        <p:spPr>
          <a:xfrm flipV="1">
            <a:off x="857224" y="928670"/>
            <a:ext cx="7286676" cy="5429288"/>
          </a:xfrm>
          <a:prstGeom prst="rect">
            <a:avLst/>
          </a:prstGeom>
          <a:noFill/>
          <a:ln>
            <a:noFill/>
          </a:ln>
        </p:spPr>
      </p:pic>
    </p:spTree>
  </p:cSld>
  <p:clrMapOvr>
    <a:masterClrMapping/>
  </p:clrMapOvr>
  <p:transition>
    <p:dissolv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71546"/>
          </a:xfrm>
        </p:spPr>
        <p:txBody>
          <a:bodyPr>
            <a:normAutofit/>
          </a:bodyPr>
          <a:lstStyle/>
          <a:p>
            <a:r>
              <a:rPr lang="en-AU" sz="1400" dirty="0" smtClean="0">
                <a:solidFill>
                  <a:srgbClr val="FF0000"/>
                </a:solidFill>
                <a:latin typeface="Arial" pitchFamily="34" charset="0"/>
                <a:cs typeface="Arial" pitchFamily="34" charset="0"/>
              </a:rPr>
              <a:t>foetal crucifixion</a:t>
            </a:r>
            <a:endParaRPr lang="en-AU" sz="1400" dirty="0">
              <a:solidFill>
                <a:srgbClr val="FF0000"/>
              </a:solidFill>
              <a:latin typeface="Arial" pitchFamily="34" charset="0"/>
              <a:cs typeface="Arial" pitchFamily="34" charset="0"/>
            </a:endParaRPr>
          </a:p>
        </p:txBody>
      </p:sp>
      <p:pic>
        <p:nvPicPr>
          <p:cNvPr id="4" name="Picture 3" descr="foetal crucifixion.JPG"/>
          <p:cNvPicPr>
            <a:picLocks noChangeAspect="1"/>
          </p:cNvPicPr>
          <p:nvPr/>
        </p:nvPicPr>
        <p:blipFill>
          <a:blip r:embed="rId2" cstate="print"/>
          <a:stretch>
            <a:fillRect/>
          </a:stretch>
        </p:blipFill>
        <p:spPr>
          <a:xfrm>
            <a:off x="1071538" y="1000108"/>
            <a:ext cx="7000924" cy="5357850"/>
          </a:xfrm>
          <a:prstGeom prst="rect">
            <a:avLst/>
          </a:prstGeom>
        </p:spPr>
      </p:pic>
    </p:spTree>
  </p:cSld>
  <p:clrMapOvr>
    <a:masterClrMapping/>
  </p:clrMapOvr>
  <p:transition>
    <p:dissolv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28670"/>
          </a:xfrm>
        </p:spPr>
        <p:txBody>
          <a:bodyPr>
            <a:normAutofit/>
          </a:bodyPr>
          <a:lstStyle/>
          <a:p>
            <a:r>
              <a:rPr lang="en-AU" sz="1400" dirty="0" smtClean="0">
                <a:solidFill>
                  <a:srgbClr val="FF0000"/>
                </a:solidFill>
                <a:latin typeface="Arial" pitchFamily="34" charset="0"/>
                <a:cs typeface="Arial" pitchFamily="34" charset="0"/>
              </a:rPr>
              <a:t>red belly black mother</a:t>
            </a:r>
            <a:endParaRPr lang="en-AU" sz="1400" dirty="0">
              <a:solidFill>
                <a:srgbClr val="FF0000"/>
              </a:solidFill>
              <a:latin typeface="Arial" pitchFamily="34" charset="0"/>
              <a:cs typeface="Arial" pitchFamily="34" charset="0"/>
            </a:endParaRPr>
          </a:p>
        </p:txBody>
      </p:sp>
      <p:pic>
        <p:nvPicPr>
          <p:cNvPr id="4" name="Picture 3" descr="red belly black mother.JPG"/>
          <p:cNvPicPr>
            <a:picLocks noChangeAspect="1"/>
          </p:cNvPicPr>
          <p:nvPr/>
        </p:nvPicPr>
        <p:blipFill>
          <a:blip r:embed="rId2" cstate="print"/>
          <a:stretch>
            <a:fillRect/>
          </a:stretch>
        </p:blipFill>
        <p:spPr>
          <a:xfrm>
            <a:off x="1071538" y="857232"/>
            <a:ext cx="6929486" cy="5429288"/>
          </a:xfrm>
          <a:prstGeom prst="rect">
            <a:avLst/>
          </a:prstGeom>
        </p:spPr>
      </p:pic>
    </p:spTree>
  </p:cSld>
  <p:clrMapOvr>
    <a:masterClrMapping/>
  </p:clrMapOvr>
  <p:transition>
    <p:dissolv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2"/>
          <p:cNvSpPr>
            <a:spLocks noGrp="1"/>
          </p:cNvSpPr>
          <p:nvPr>
            <p:ph type="title"/>
          </p:nvPr>
        </p:nvSpPr>
        <p:spPr/>
        <p:txBody>
          <a:bodyPr>
            <a:normAutofit/>
          </a:bodyPr>
          <a:lstStyle/>
          <a:p>
            <a:r>
              <a:rPr lang="en-AU" sz="4000" b="1" dirty="0" smtClean="0">
                <a:solidFill>
                  <a:srgbClr val="FF0000"/>
                </a:solidFill>
              </a:rPr>
              <a:t>the second stage of labour</a:t>
            </a:r>
          </a:p>
        </p:txBody>
      </p:sp>
      <p:sp>
        <p:nvSpPr>
          <p:cNvPr id="30723" name="Content Placeholder 3"/>
          <p:cNvSpPr>
            <a:spLocks noGrp="1"/>
          </p:cNvSpPr>
          <p:nvPr>
            <p:ph idx="1"/>
          </p:nvPr>
        </p:nvSpPr>
        <p:spPr>
          <a:xfrm>
            <a:off x="457200" y="1844675"/>
            <a:ext cx="8229600" cy="4281488"/>
          </a:xfrm>
        </p:spPr>
        <p:txBody>
          <a:bodyPr>
            <a:normAutofit/>
          </a:bodyPr>
          <a:lstStyle/>
          <a:p>
            <a:pPr algn="ctr">
              <a:buFont typeface="Arial" charset="0"/>
              <a:buNone/>
            </a:pPr>
            <a:r>
              <a:rPr lang="en-AU" sz="2800" dirty="0" smtClean="0">
                <a:solidFill>
                  <a:srgbClr val="FF0000"/>
                </a:solidFill>
              </a:rPr>
              <a:t>The struggle to get out!</a:t>
            </a:r>
          </a:p>
          <a:p>
            <a:pPr algn="ctr">
              <a:buFont typeface="Arial" charset="0"/>
              <a:buNone/>
            </a:pPr>
            <a:r>
              <a:rPr lang="en-AU" sz="2800" dirty="0" smtClean="0">
                <a:solidFill>
                  <a:srgbClr val="FF0000"/>
                </a:solidFill>
              </a:rPr>
              <a:t>Involves a complex environment that may result in  conflicting experiences</a:t>
            </a:r>
          </a:p>
          <a:p>
            <a:pPr algn="ctr"/>
            <a:r>
              <a:rPr lang="en-AU" sz="2800" dirty="0">
                <a:solidFill>
                  <a:srgbClr val="FF0000"/>
                </a:solidFill>
              </a:rPr>
              <a:t>A</a:t>
            </a:r>
            <a:r>
              <a:rPr lang="en-AU" sz="2800" dirty="0" smtClean="0">
                <a:solidFill>
                  <a:srgbClr val="FF0000"/>
                </a:solidFill>
              </a:rPr>
              <a:t>gony and Ecstasy</a:t>
            </a:r>
          </a:p>
          <a:p>
            <a:pPr algn="ctr"/>
            <a:r>
              <a:rPr lang="en-AU" sz="2800" dirty="0" smtClean="0">
                <a:solidFill>
                  <a:srgbClr val="FF0000"/>
                </a:solidFill>
              </a:rPr>
              <a:t>fetus and mother – collaborate or</a:t>
            </a:r>
          </a:p>
          <a:p>
            <a:pPr algn="ctr"/>
            <a:r>
              <a:rPr lang="en-AU" sz="2800" dirty="0" smtClean="0">
                <a:solidFill>
                  <a:srgbClr val="FF0000"/>
                </a:solidFill>
              </a:rPr>
              <a:t>The Victim and the Perpetrator </a:t>
            </a:r>
          </a:p>
          <a:p>
            <a:pPr algn="ctr"/>
            <a:r>
              <a:rPr lang="en-AU" sz="2800" dirty="0" smtClean="0">
                <a:solidFill>
                  <a:srgbClr val="FF0000"/>
                </a:solidFill>
              </a:rPr>
              <a:t> the mother and fetus in a battle for survival</a:t>
            </a:r>
          </a:p>
          <a:p>
            <a:pPr algn="ctr"/>
            <a:r>
              <a:rPr lang="en-AU" sz="2800" dirty="0" smtClean="0">
                <a:solidFill>
                  <a:srgbClr val="FF0000"/>
                </a:solidFill>
              </a:rPr>
              <a:t>Biological Rage</a:t>
            </a:r>
          </a:p>
          <a:p>
            <a:endParaRPr lang="en-AU" dirty="0" smtClean="0"/>
          </a:p>
          <a:p>
            <a:endParaRPr lang="en-AU" dirty="0" smtClean="0"/>
          </a:p>
        </p:txBody>
      </p:sp>
    </p:spTree>
  </p:cSld>
  <p:clrMapOvr>
    <a:masterClrMapping/>
  </p:clrMapOvr>
  <p:transition>
    <p:newsflash/>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2900"/>
            <a:ext cx="8229600" cy="857256"/>
          </a:xfrm>
        </p:spPr>
        <p:txBody>
          <a:bodyPr>
            <a:normAutofit/>
          </a:bodyPr>
          <a:lstStyle/>
          <a:p>
            <a:r>
              <a:rPr lang="en-AU" sz="1400" dirty="0" smtClean="0">
                <a:solidFill>
                  <a:schemeClr val="accent3">
                    <a:lumMod val="40000"/>
                    <a:lumOff val="60000"/>
                  </a:schemeClr>
                </a:solidFill>
                <a:latin typeface="Arial" pitchFamily="34" charset="0"/>
                <a:cs typeface="Arial" pitchFamily="34" charset="0"/>
              </a:rPr>
              <a:t>there is a light at the end of the tunnel</a:t>
            </a:r>
            <a:endParaRPr lang="en-AU" sz="1400" dirty="0">
              <a:solidFill>
                <a:schemeClr val="accent3">
                  <a:lumMod val="40000"/>
                  <a:lumOff val="60000"/>
                </a:schemeClr>
              </a:solidFill>
              <a:latin typeface="Arial" pitchFamily="34" charset="0"/>
              <a:cs typeface="Arial" pitchFamily="34" charset="0"/>
            </a:endParaRPr>
          </a:p>
        </p:txBody>
      </p:sp>
      <p:pic>
        <p:nvPicPr>
          <p:cNvPr id="7" name="Picture 6" descr="The Third Matrix.JPG"/>
          <p:cNvPicPr>
            <a:picLocks noChangeAspect="1"/>
          </p:cNvPicPr>
          <p:nvPr/>
        </p:nvPicPr>
        <p:blipFill>
          <a:blip r:embed="rId2" cstate="print"/>
          <a:stretch>
            <a:fillRect/>
          </a:stretch>
        </p:blipFill>
        <p:spPr>
          <a:xfrm>
            <a:off x="142844" y="642918"/>
            <a:ext cx="8858312" cy="6072230"/>
          </a:xfrm>
          <a:prstGeom prst="rect">
            <a:avLst/>
          </a:prstGeom>
        </p:spPr>
      </p:pic>
    </p:spTree>
  </p:cSld>
  <p:clrMapOvr>
    <a:masterClrMapping/>
  </p:clrMapOvr>
  <p:transition>
    <p:dissolv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96842"/>
          </a:xfrm>
        </p:spPr>
        <p:txBody>
          <a:bodyPr>
            <a:noAutofit/>
          </a:bodyPr>
          <a:lstStyle/>
          <a:p>
            <a:r>
              <a:rPr lang="en-AU" sz="1400" dirty="0" smtClean="0">
                <a:solidFill>
                  <a:srgbClr val="FF0000"/>
                </a:solidFill>
                <a:latin typeface="Arial" pitchFamily="34" charset="0"/>
                <a:cs typeface="Arial" pitchFamily="34" charset="0"/>
              </a:rPr>
              <a:t>Transgenerational Trauma</a:t>
            </a:r>
            <a:endParaRPr lang="en-AU" sz="1400" dirty="0">
              <a:solidFill>
                <a:srgbClr val="FF0000"/>
              </a:solidFill>
              <a:latin typeface="Arial" pitchFamily="34" charset="0"/>
              <a:cs typeface="Arial" pitchFamily="34" charset="0"/>
            </a:endParaRPr>
          </a:p>
        </p:txBody>
      </p:sp>
      <p:pic>
        <p:nvPicPr>
          <p:cNvPr id="3" name="Picture 2" descr="wandjina burning.JPG"/>
          <p:cNvPicPr>
            <a:picLocks noChangeAspect="1"/>
          </p:cNvPicPr>
          <p:nvPr/>
        </p:nvPicPr>
        <p:blipFill>
          <a:blip r:embed="rId2" cstate="print"/>
          <a:stretch>
            <a:fillRect/>
          </a:stretch>
        </p:blipFill>
        <p:spPr>
          <a:xfrm>
            <a:off x="1214414" y="928670"/>
            <a:ext cx="6286544" cy="5286412"/>
          </a:xfrm>
          <a:prstGeom prst="rect">
            <a:avLst/>
          </a:prstGeom>
        </p:spPr>
      </p:pic>
    </p:spTree>
  </p:cSld>
  <p:clrMapOvr>
    <a:masterClrMapping/>
  </p:clrMapOvr>
  <p:transition>
    <p:dissolv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AU" sz="1400" i="1" dirty="0" smtClean="0">
                <a:solidFill>
                  <a:srgbClr val="FBD1F6"/>
                </a:solidFill>
                <a:latin typeface="Arial" pitchFamily="34" charset="0"/>
                <a:cs typeface="Arial" pitchFamily="34" charset="0"/>
              </a:rPr>
              <a:t>Grandmother Dreaming</a:t>
            </a:r>
            <a:endParaRPr lang="en-AU" sz="1400" i="1" dirty="0">
              <a:solidFill>
                <a:srgbClr val="FBD1F6"/>
              </a:solidFill>
              <a:latin typeface="Arial" pitchFamily="34" charset="0"/>
              <a:cs typeface="Arial" pitchFamily="34" charset="0"/>
            </a:endParaRPr>
          </a:p>
        </p:txBody>
      </p:sp>
      <p:pic>
        <p:nvPicPr>
          <p:cNvPr id="6" name="Content Placeholder 5" descr="img-518141326-0001a.jpg"/>
          <p:cNvPicPr>
            <a:picLocks noGrp="1" noChangeAspect="1"/>
          </p:cNvPicPr>
          <p:nvPr>
            <p:ph idx="1"/>
          </p:nvPr>
        </p:nvPicPr>
        <p:blipFill>
          <a:blip r:embed="rId2" cstate="print"/>
          <a:stretch>
            <a:fillRect/>
          </a:stretch>
        </p:blipFill>
        <p:spPr>
          <a:xfrm>
            <a:off x="2359446" y="1600200"/>
            <a:ext cx="4660825" cy="4925144"/>
          </a:xfr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285728"/>
            <a:ext cx="8229600" cy="368280"/>
          </a:xfrm>
        </p:spPr>
        <p:txBody>
          <a:bodyPr>
            <a:normAutofit/>
          </a:bodyPr>
          <a:lstStyle/>
          <a:p>
            <a:r>
              <a:rPr lang="en-AU" sz="1400" dirty="0" smtClean="0">
                <a:solidFill>
                  <a:srgbClr val="FF0000"/>
                </a:solidFill>
                <a:latin typeface="Arial" pitchFamily="34" charset="0"/>
                <a:cs typeface="Arial" pitchFamily="34" charset="0"/>
              </a:rPr>
              <a:t>the fires of hell</a:t>
            </a:r>
            <a:endParaRPr lang="en-AU" sz="1400" dirty="0">
              <a:solidFill>
                <a:srgbClr val="FF0000"/>
              </a:solidFill>
              <a:latin typeface="Arial" pitchFamily="34" charset="0"/>
              <a:cs typeface="Arial" pitchFamily="34" charset="0"/>
            </a:endParaRPr>
          </a:p>
        </p:txBody>
      </p:sp>
      <p:pic>
        <p:nvPicPr>
          <p:cNvPr id="3" name="Picture 2" descr="wandjina 1.JPG"/>
          <p:cNvPicPr>
            <a:picLocks noChangeAspect="1"/>
          </p:cNvPicPr>
          <p:nvPr/>
        </p:nvPicPr>
        <p:blipFill>
          <a:blip r:embed="rId2" cstate="print"/>
          <a:stretch>
            <a:fillRect/>
          </a:stretch>
        </p:blipFill>
        <p:spPr>
          <a:xfrm>
            <a:off x="857224" y="928670"/>
            <a:ext cx="7286676" cy="5357850"/>
          </a:xfrm>
          <a:prstGeom prst="rect">
            <a:avLst/>
          </a:prstGeom>
        </p:spPr>
      </p:pic>
    </p:spTree>
  </p:cSld>
  <p:clrMapOvr>
    <a:masterClrMapping/>
  </p:clrMapOvr>
  <p:transition>
    <p:dissolv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96842"/>
          </a:xfrm>
        </p:spPr>
        <p:txBody>
          <a:bodyPr>
            <a:noAutofit/>
          </a:bodyPr>
          <a:lstStyle/>
          <a:p>
            <a:r>
              <a:rPr lang="en-AU" sz="1400" dirty="0" smtClean="0">
                <a:solidFill>
                  <a:srgbClr val="FF0000"/>
                </a:solidFill>
                <a:latin typeface="Arial" pitchFamily="34" charset="0"/>
                <a:cs typeface="Arial" pitchFamily="34" charset="0"/>
              </a:rPr>
              <a:t>generation after generation the trauma persists</a:t>
            </a:r>
            <a:endParaRPr lang="en-AU" sz="1400" dirty="0">
              <a:solidFill>
                <a:srgbClr val="FF0000"/>
              </a:solidFill>
              <a:latin typeface="Arial" pitchFamily="34" charset="0"/>
              <a:cs typeface="Arial" pitchFamily="34" charset="0"/>
            </a:endParaRPr>
          </a:p>
        </p:txBody>
      </p:sp>
      <p:pic>
        <p:nvPicPr>
          <p:cNvPr id="3" name="Picture 2" descr="wandjina 2.JPG"/>
          <p:cNvPicPr>
            <a:picLocks noChangeAspect="1"/>
          </p:cNvPicPr>
          <p:nvPr/>
        </p:nvPicPr>
        <p:blipFill>
          <a:blip r:embed="rId2" cstate="print"/>
          <a:stretch>
            <a:fillRect/>
          </a:stretch>
        </p:blipFill>
        <p:spPr>
          <a:xfrm>
            <a:off x="1428728" y="1000108"/>
            <a:ext cx="6357982" cy="5214974"/>
          </a:xfrm>
          <a:prstGeom prst="rect">
            <a:avLst/>
          </a:prstGeom>
        </p:spPr>
      </p:pic>
    </p:spTree>
  </p:cSld>
  <p:clrMapOvr>
    <a:masterClrMapping/>
  </p:clrMapOvr>
  <p:transition>
    <p:dissolv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68280"/>
          </a:xfrm>
        </p:spPr>
        <p:txBody>
          <a:bodyPr>
            <a:normAutofit/>
          </a:bodyPr>
          <a:lstStyle/>
          <a:p>
            <a:r>
              <a:rPr lang="en-AU" sz="1400" dirty="0" smtClean="0">
                <a:solidFill>
                  <a:srgbClr val="FF0000"/>
                </a:solidFill>
                <a:latin typeface="Arial" pitchFamily="34" charset="0"/>
                <a:cs typeface="Arial" pitchFamily="34" charset="0"/>
              </a:rPr>
              <a:t> the cut goes deep-episiotomy</a:t>
            </a:r>
            <a:endParaRPr lang="en-AU" sz="1400" dirty="0">
              <a:solidFill>
                <a:srgbClr val="FF0000"/>
              </a:solidFill>
              <a:latin typeface="Arial" pitchFamily="34" charset="0"/>
              <a:cs typeface="Arial" pitchFamily="34" charset="0"/>
            </a:endParaRPr>
          </a:p>
        </p:txBody>
      </p:sp>
      <p:pic>
        <p:nvPicPr>
          <p:cNvPr id="3" name="Picture 2" descr="face presentation.JPG"/>
          <p:cNvPicPr>
            <a:picLocks noChangeAspect="1"/>
          </p:cNvPicPr>
          <p:nvPr/>
        </p:nvPicPr>
        <p:blipFill>
          <a:blip r:embed="rId2" cstate="print"/>
          <a:stretch>
            <a:fillRect/>
          </a:stretch>
        </p:blipFill>
        <p:spPr>
          <a:xfrm>
            <a:off x="642910" y="1000108"/>
            <a:ext cx="7858180" cy="5429288"/>
          </a:xfrm>
          <a:prstGeom prst="rect">
            <a:avLst/>
          </a:prstGeom>
        </p:spPr>
      </p:pic>
    </p:spTree>
  </p:cSld>
  <p:clrMapOvr>
    <a:masterClrMapping/>
  </p:clrMapOvr>
  <p:transition>
    <p:dissolv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96842"/>
          </a:xfrm>
        </p:spPr>
        <p:txBody>
          <a:bodyPr>
            <a:noAutofit/>
          </a:bodyPr>
          <a:lstStyle/>
          <a:p>
            <a:r>
              <a:rPr lang="en-AU" sz="1400" dirty="0" smtClean="0">
                <a:solidFill>
                  <a:srgbClr val="FF0000"/>
                </a:solidFill>
                <a:latin typeface="Arial" pitchFamily="34" charset="0"/>
                <a:cs typeface="Arial" pitchFamily="34" charset="0"/>
              </a:rPr>
              <a:t>forceps – face presentation </a:t>
            </a:r>
            <a:endParaRPr lang="en-AU" sz="1400" dirty="0">
              <a:solidFill>
                <a:srgbClr val="FF0000"/>
              </a:solidFill>
              <a:latin typeface="Arial" pitchFamily="34" charset="0"/>
              <a:cs typeface="Arial" pitchFamily="34" charset="0"/>
            </a:endParaRPr>
          </a:p>
        </p:txBody>
      </p:sp>
      <p:pic>
        <p:nvPicPr>
          <p:cNvPr id="3" name="Picture 2" descr="wandjina 5.JPG"/>
          <p:cNvPicPr>
            <a:picLocks noChangeAspect="1"/>
          </p:cNvPicPr>
          <p:nvPr/>
        </p:nvPicPr>
        <p:blipFill>
          <a:blip r:embed="rId2" cstate="print"/>
          <a:stretch>
            <a:fillRect/>
          </a:stretch>
        </p:blipFill>
        <p:spPr>
          <a:xfrm>
            <a:off x="785786" y="928670"/>
            <a:ext cx="7286676" cy="5357850"/>
          </a:xfrm>
          <a:prstGeom prst="rect">
            <a:avLst/>
          </a:prstGeom>
        </p:spPr>
      </p:pic>
    </p:spTree>
  </p:cSld>
  <p:clrMapOvr>
    <a:masterClrMapping/>
  </p:clrMapOvr>
  <p:transition>
    <p:dissolv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normAutofit/>
          </a:bodyPr>
          <a:lstStyle/>
          <a:p>
            <a:r>
              <a:rPr lang="en-AU" sz="1400" dirty="0" smtClean="0">
                <a:solidFill>
                  <a:srgbClr val="FF0000"/>
                </a:solidFill>
                <a:latin typeface="Arial" pitchFamily="34" charset="0"/>
                <a:cs typeface="Arial" pitchFamily="34" charset="0"/>
              </a:rPr>
              <a:t>forceps</a:t>
            </a:r>
            <a:endParaRPr lang="en-AU" sz="1400" dirty="0">
              <a:solidFill>
                <a:srgbClr val="FF0000"/>
              </a:solidFill>
              <a:latin typeface="Arial" pitchFamily="34" charset="0"/>
              <a:cs typeface="Arial" pitchFamily="34" charset="0"/>
            </a:endParaRPr>
          </a:p>
        </p:txBody>
      </p:sp>
      <p:pic>
        <p:nvPicPr>
          <p:cNvPr id="3" name="Picture 2" descr="forcpes monster.JPG"/>
          <p:cNvPicPr>
            <a:picLocks noChangeAspect="1"/>
          </p:cNvPicPr>
          <p:nvPr/>
        </p:nvPicPr>
        <p:blipFill>
          <a:blip r:embed="rId2" cstate="print"/>
          <a:stretch>
            <a:fillRect/>
          </a:stretch>
        </p:blipFill>
        <p:spPr>
          <a:xfrm>
            <a:off x="928662" y="1214422"/>
            <a:ext cx="7215238" cy="5357850"/>
          </a:xfrm>
          <a:prstGeom prst="rect">
            <a:avLst/>
          </a:prstGeom>
        </p:spPr>
      </p:pic>
    </p:spTree>
  </p:cSld>
  <p:clrMapOvr>
    <a:masterClrMapping/>
  </p:clrMapOvr>
  <p:transition>
    <p:dissolv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68280"/>
          </a:xfrm>
        </p:spPr>
        <p:txBody>
          <a:bodyPr>
            <a:normAutofit/>
          </a:bodyPr>
          <a:lstStyle/>
          <a:p>
            <a:r>
              <a:rPr lang="en-AU" sz="1400" dirty="0" smtClean="0">
                <a:solidFill>
                  <a:srgbClr val="FF0000"/>
                </a:solidFill>
                <a:latin typeface="Arial" pitchFamily="34" charset="0"/>
                <a:cs typeface="Arial" pitchFamily="34" charset="0"/>
              </a:rPr>
              <a:t>Forceps – I can’t face this</a:t>
            </a:r>
            <a:endParaRPr lang="en-AU" sz="1400" dirty="0">
              <a:solidFill>
                <a:srgbClr val="FF0000"/>
              </a:solidFill>
              <a:latin typeface="Arial" pitchFamily="34" charset="0"/>
              <a:cs typeface="Arial" pitchFamily="34" charset="0"/>
            </a:endParaRPr>
          </a:p>
        </p:txBody>
      </p:sp>
      <p:pic>
        <p:nvPicPr>
          <p:cNvPr id="3" name="Picture 2" descr="wandjina 6.JPG"/>
          <p:cNvPicPr>
            <a:picLocks noChangeAspect="1"/>
          </p:cNvPicPr>
          <p:nvPr/>
        </p:nvPicPr>
        <p:blipFill>
          <a:blip r:embed="rId2" cstate="print"/>
          <a:stretch>
            <a:fillRect/>
          </a:stretch>
        </p:blipFill>
        <p:spPr>
          <a:xfrm>
            <a:off x="857224" y="1000108"/>
            <a:ext cx="7500990" cy="5072098"/>
          </a:xfrm>
          <a:prstGeom prst="rect">
            <a:avLst/>
          </a:prstGeom>
        </p:spPr>
      </p:pic>
    </p:spTree>
  </p:cSld>
  <p:clrMapOvr>
    <a:masterClrMapping/>
  </p:clrMapOvr>
  <p:transition>
    <p:dissolv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96842"/>
          </a:xfrm>
        </p:spPr>
        <p:txBody>
          <a:bodyPr>
            <a:noAutofit/>
          </a:bodyPr>
          <a:lstStyle/>
          <a:p>
            <a:r>
              <a:rPr lang="en-AU" sz="1400" dirty="0" smtClean="0">
                <a:latin typeface="Arial" pitchFamily="34" charset="0"/>
                <a:cs typeface="Arial" pitchFamily="34" charset="0"/>
              </a:rPr>
              <a:t>dancing with the devil</a:t>
            </a:r>
            <a:endParaRPr lang="en-AU" sz="1400" dirty="0">
              <a:latin typeface="Arial" pitchFamily="34" charset="0"/>
              <a:cs typeface="Arial" pitchFamily="34" charset="0"/>
            </a:endParaRPr>
          </a:p>
        </p:txBody>
      </p:sp>
      <p:pic>
        <p:nvPicPr>
          <p:cNvPr id="3" name="Picture 2" descr="wandjina 3.JPG"/>
          <p:cNvPicPr>
            <a:picLocks noChangeAspect="1"/>
          </p:cNvPicPr>
          <p:nvPr/>
        </p:nvPicPr>
        <p:blipFill>
          <a:blip r:embed="rId2" cstate="print"/>
          <a:stretch>
            <a:fillRect/>
          </a:stretch>
        </p:blipFill>
        <p:spPr>
          <a:xfrm>
            <a:off x="928662" y="785794"/>
            <a:ext cx="7215238" cy="5500726"/>
          </a:xfrm>
          <a:prstGeom prst="rect">
            <a:avLst/>
          </a:prstGeom>
        </p:spPr>
      </p:pic>
    </p:spTree>
  </p:cSld>
  <p:clrMapOvr>
    <a:masterClrMapping/>
  </p:clrMapOvr>
  <p:transition>
    <p:dissolv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2"/>
          <p:cNvSpPr>
            <a:spLocks noGrp="1"/>
          </p:cNvSpPr>
          <p:nvPr>
            <p:ph type="title"/>
          </p:nvPr>
        </p:nvSpPr>
        <p:spPr/>
        <p:txBody>
          <a:bodyPr>
            <a:normAutofit/>
          </a:bodyPr>
          <a:lstStyle/>
          <a:p>
            <a:r>
              <a:rPr lang="en-AU" sz="4000" dirty="0" smtClean="0">
                <a:solidFill>
                  <a:srgbClr val="CC6600"/>
                </a:solidFill>
              </a:rPr>
              <a:t>birth and the early postnatal</a:t>
            </a:r>
          </a:p>
        </p:txBody>
      </p:sp>
      <p:sp>
        <p:nvSpPr>
          <p:cNvPr id="40963" name="Content Placeholder 3"/>
          <p:cNvSpPr>
            <a:spLocks noGrp="1"/>
          </p:cNvSpPr>
          <p:nvPr>
            <p:ph idx="1"/>
          </p:nvPr>
        </p:nvSpPr>
        <p:spPr>
          <a:xfrm>
            <a:off x="457200" y="1340768"/>
            <a:ext cx="8229600" cy="4968552"/>
          </a:xfrm>
        </p:spPr>
        <p:txBody>
          <a:bodyPr>
            <a:normAutofit fontScale="92500" lnSpcReduction="20000"/>
          </a:bodyPr>
          <a:lstStyle/>
          <a:p>
            <a:pPr algn="ctr">
              <a:buFont typeface="Arial" charset="0"/>
              <a:buNone/>
            </a:pPr>
            <a:r>
              <a:rPr lang="en-AU" sz="2600" b="1" dirty="0" smtClean="0">
                <a:solidFill>
                  <a:schemeClr val="tx1">
                    <a:lumMod val="65000"/>
                  </a:schemeClr>
                </a:solidFill>
              </a:rPr>
              <a:t>Death and rebirth experience: </a:t>
            </a:r>
          </a:p>
          <a:p>
            <a:pPr algn="ctr">
              <a:buFont typeface="Arial" charset="0"/>
              <a:buNone/>
            </a:pPr>
            <a:r>
              <a:rPr lang="en-AU" sz="2600" b="1" dirty="0" smtClean="0">
                <a:solidFill>
                  <a:schemeClr val="tx1">
                    <a:lumMod val="65000"/>
                  </a:schemeClr>
                </a:solidFill>
              </a:rPr>
              <a:t>transformation of mother  is archetypal </a:t>
            </a:r>
          </a:p>
          <a:p>
            <a:pPr algn="ctr">
              <a:buFont typeface="Arial" charset="0"/>
              <a:buNone/>
            </a:pPr>
            <a:r>
              <a:rPr lang="en-AU" sz="2600" b="1" dirty="0" smtClean="0">
                <a:solidFill>
                  <a:schemeClr val="tx1">
                    <a:lumMod val="65000"/>
                  </a:schemeClr>
                </a:solidFill>
              </a:rPr>
              <a:t>for the fetus - fundamentally biological</a:t>
            </a:r>
          </a:p>
          <a:p>
            <a:pPr algn="ctr">
              <a:buFont typeface="Arial" charset="0"/>
              <a:buNone/>
            </a:pPr>
            <a:r>
              <a:rPr lang="en-AU" sz="2800" b="1" dirty="0" smtClean="0">
                <a:solidFill>
                  <a:schemeClr val="accent6">
                    <a:lumMod val="75000"/>
                  </a:schemeClr>
                </a:solidFill>
              </a:rPr>
              <a:t>Toxic Breast</a:t>
            </a:r>
          </a:p>
          <a:p>
            <a:pPr algn="ctr">
              <a:buFont typeface="Arial" charset="0"/>
              <a:buNone/>
            </a:pPr>
            <a:r>
              <a:rPr lang="en-AU" sz="2800" dirty="0" smtClean="0">
                <a:solidFill>
                  <a:schemeClr val="accent6">
                    <a:lumMod val="75000"/>
                  </a:schemeClr>
                </a:solidFill>
              </a:rPr>
              <a:t>Disconnection from the mother, abandonment, aloneness, pain, fear, impoverishment, alienation</a:t>
            </a:r>
          </a:p>
          <a:p>
            <a:pPr algn="ctr">
              <a:buFont typeface="Arial" charset="0"/>
              <a:buNone/>
            </a:pPr>
            <a:endParaRPr lang="en-AU" sz="2800" b="1" dirty="0" smtClean="0">
              <a:solidFill>
                <a:srgbClr val="F05CBF"/>
              </a:solidFill>
            </a:endParaRPr>
          </a:p>
          <a:p>
            <a:pPr algn="ctr">
              <a:buFont typeface="Arial" charset="0"/>
              <a:buNone/>
            </a:pPr>
            <a:r>
              <a:rPr lang="en-AU" sz="2800" b="1" dirty="0" smtClean="0">
                <a:solidFill>
                  <a:srgbClr val="F05CBF"/>
                </a:solidFill>
              </a:rPr>
              <a:t>Good </a:t>
            </a:r>
            <a:r>
              <a:rPr lang="en-AU" sz="2800" b="1" dirty="0" smtClean="0">
                <a:solidFill>
                  <a:srgbClr val="F05CBF"/>
                </a:solidFill>
              </a:rPr>
              <a:t>Breast </a:t>
            </a:r>
          </a:p>
          <a:p>
            <a:pPr algn="ctr">
              <a:buFont typeface="Arial" charset="0"/>
              <a:buNone/>
            </a:pPr>
            <a:r>
              <a:rPr lang="en-AU" sz="2800" b="1" dirty="0" smtClean="0">
                <a:solidFill>
                  <a:srgbClr val="F05CBF"/>
                </a:solidFill>
              </a:rPr>
              <a:t>Symbiotic union, peace, satisfaction, connectedness and profound relaxation</a:t>
            </a:r>
          </a:p>
          <a:p>
            <a:pPr algn="ctr"/>
            <a:r>
              <a:rPr lang="en-AU" sz="2800" dirty="0" smtClean="0">
                <a:solidFill>
                  <a:srgbClr val="F05CBF"/>
                </a:solidFill>
              </a:rPr>
              <a:t>Reconnection to the mother, sustenance, love, abundance and a celebration for parents, family and </a:t>
            </a:r>
            <a:r>
              <a:rPr lang="en-AU" sz="2800" dirty="0" smtClean="0">
                <a:solidFill>
                  <a:srgbClr val="F05CBF"/>
                </a:solidFill>
              </a:rPr>
              <a:t>essentially </a:t>
            </a:r>
            <a:r>
              <a:rPr lang="en-AU" sz="2800" dirty="0" smtClean="0">
                <a:solidFill>
                  <a:srgbClr val="F05CBF"/>
                </a:solidFill>
              </a:rPr>
              <a:t>the entire community</a:t>
            </a:r>
          </a:p>
          <a:p>
            <a:pPr algn="ctr"/>
            <a:endParaRPr lang="en-AU" sz="2800" dirty="0" smtClean="0">
              <a:solidFill>
                <a:schemeClr val="tx1">
                  <a:lumMod val="65000"/>
                </a:schemeClr>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68280"/>
          </a:xfrm>
        </p:spPr>
        <p:txBody>
          <a:bodyPr>
            <a:normAutofit/>
          </a:bodyPr>
          <a:lstStyle/>
          <a:p>
            <a:r>
              <a:rPr lang="en-AU" sz="1400" dirty="0" smtClean="0">
                <a:solidFill>
                  <a:schemeClr val="tx1">
                    <a:lumMod val="75000"/>
                  </a:schemeClr>
                </a:solidFill>
                <a:latin typeface="Arial" pitchFamily="34" charset="0"/>
                <a:cs typeface="Arial" pitchFamily="34" charset="0"/>
              </a:rPr>
              <a:t>birth/death and the </a:t>
            </a:r>
            <a:r>
              <a:rPr lang="en-AU" sz="1400" dirty="0" err="1" smtClean="0">
                <a:solidFill>
                  <a:schemeClr val="tx1">
                    <a:lumMod val="75000"/>
                  </a:schemeClr>
                </a:solidFill>
                <a:latin typeface="Arial" pitchFamily="34" charset="0"/>
                <a:cs typeface="Arial" pitchFamily="34" charset="0"/>
              </a:rPr>
              <a:t>bardos</a:t>
            </a:r>
            <a:endParaRPr lang="en-AU" sz="1400" dirty="0">
              <a:solidFill>
                <a:schemeClr val="tx1">
                  <a:lumMod val="75000"/>
                </a:schemeClr>
              </a:solidFill>
              <a:latin typeface="Arial" pitchFamily="34" charset="0"/>
              <a:cs typeface="Arial" pitchFamily="34" charset="0"/>
            </a:endParaRPr>
          </a:p>
        </p:txBody>
      </p:sp>
      <p:pic>
        <p:nvPicPr>
          <p:cNvPr id="3" name="Picture 2" descr="bardos.JPG"/>
          <p:cNvPicPr>
            <a:picLocks noChangeAspect="1"/>
          </p:cNvPicPr>
          <p:nvPr/>
        </p:nvPicPr>
        <p:blipFill>
          <a:blip r:embed="rId2" cstate="print"/>
          <a:stretch>
            <a:fillRect/>
          </a:stretch>
        </p:blipFill>
        <p:spPr>
          <a:xfrm>
            <a:off x="1000100" y="1071546"/>
            <a:ext cx="7143800" cy="5214974"/>
          </a:xfrm>
          <a:prstGeom prst="rect">
            <a:avLst/>
          </a:prstGeom>
        </p:spPr>
      </p:pic>
    </p:spTree>
  </p:cSld>
  <p:clrMapOvr>
    <a:masterClrMapping/>
  </p:clrMapOvr>
  <p:transition>
    <p:dissolv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68280"/>
          </a:xfrm>
        </p:spPr>
        <p:txBody>
          <a:bodyPr>
            <a:normAutofit/>
          </a:bodyPr>
          <a:lstStyle/>
          <a:p>
            <a:r>
              <a:rPr lang="en-AU" sz="1400" dirty="0" smtClean="0">
                <a:latin typeface="Arial" pitchFamily="34" charset="0"/>
                <a:cs typeface="Arial" pitchFamily="34" charset="0"/>
              </a:rPr>
              <a:t>baby Icaris – where is my mother?</a:t>
            </a:r>
            <a:endParaRPr lang="en-AU" sz="1400" dirty="0">
              <a:latin typeface="Arial" pitchFamily="34" charset="0"/>
              <a:cs typeface="Arial" pitchFamily="34" charset="0"/>
            </a:endParaRPr>
          </a:p>
        </p:txBody>
      </p:sp>
      <p:pic>
        <p:nvPicPr>
          <p:cNvPr id="3" name="Picture 2" descr="icarus.JPG"/>
          <p:cNvPicPr>
            <a:picLocks noChangeAspect="1"/>
          </p:cNvPicPr>
          <p:nvPr/>
        </p:nvPicPr>
        <p:blipFill>
          <a:blip r:embed="rId2" cstate="print"/>
          <a:stretch>
            <a:fillRect/>
          </a:stretch>
        </p:blipFill>
        <p:spPr>
          <a:xfrm>
            <a:off x="714348" y="1000108"/>
            <a:ext cx="7572428" cy="5143536"/>
          </a:xfrm>
          <a:prstGeom prst="rect">
            <a:avLst/>
          </a:prstGeom>
        </p:spPr>
      </p:pic>
    </p:spTree>
  </p:cSld>
  <p:clrMapOvr>
    <a:masterClrMapping/>
  </p:clrMapOvr>
  <p:transition>
    <p:dissolv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normAutofit fontScale="90000"/>
          </a:bodyPr>
          <a:lstStyle/>
          <a:p>
            <a:r>
              <a:rPr lang="en-AU" dirty="0" smtClean="0">
                <a:latin typeface="Arial" charset="0"/>
                <a:cs typeface="Arial" charset="0"/>
              </a:rPr>
              <a:t/>
            </a:r>
            <a:br>
              <a:rPr lang="en-AU" dirty="0" smtClean="0">
                <a:latin typeface="Arial" charset="0"/>
                <a:cs typeface="Arial" charset="0"/>
              </a:rPr>
            </a:br>
            <a:r>
              <a:rPr lang="en-AU" dirty="0" smtClean="0">
                <a:solidFill>
                  <a:srgbClr val="9587FF"/>
                </a:solidFill>
                <a:latin typeface="Arial" charset="0"/>
                <a:cs typeface="Arial" charset="0"/>
              </a:rPr>
              <a:t> good womb</a:t>
            </a:r>
            <a:br>
              <a:rPr lang="en-AU" dirty="0" smtClean="0">
                <a:solidFill>
                  <a:srgbClr val="9587FF"/>
                </a:solidFill>
                <a:latin typeface="Arial" charset="0"/>
                <a:cs typeface="Arial" charset="0"/>
              </a:rPr>
            </a:br>
            <a:endParaRPr lang="en-AU" dirty="0" smtClean="0">
              <a:solidFill>
                <a:srgbClr val="9587FF"/>
              </a:solidFill>
            </a:endParaRPr>
          </a:p>
        </p:txBody>
      </p:sp>
      <p:sp>
        <p:nvSpPr>
          <p:cNvPr id="6147" name="Content Placeholder 2"/>
          <p:cNvSpPr>
            <a:spLocks noGrp="1"/>
          </p:cNvSpPr>
          <p:nvPr>
            <p:ph idx="1"/>
          </p:nvPr>
        </p:nvSpPr>
        <p:spPr>
          <a:xfrm>
            <a:off x="457200" y="1773238"/>
            <a:ext cx="8229600" cy="4352925"/>
          </a:xfrm>
        </p:spPr>
        <p:txBody>
          <a:bodyPr/>
          <a:lstStyle/>
          <a:p>
            <a:pPr algn="ctr" eaLnBrk="1" hangingPunct="1">
              <a:buNone/>
            </a:pPr>
            <a:r>
              <a:rPr lang="en-AU" sz="2800" dirty="0" smtClean="0">
                <a:solidFill>
                  <a:srgbClr val="FBD1F6"/>
                </a:solidFill>
                <a:latin typeface="Arial" charset="0"/>
                <a:cs typeface="Arial" charset="0"/>
              </a:rPr>
              <a:t>Conceived in love the fetus experiences an organic connection biologically to the mother and spiritually to the sacred dimensions.</a:t>
            </a:r>
          </a:p>
          <a:p>
            <a:pPr algn="ctr" eaLnBrk="1" hangingPunct="1">
              <a:buNone/>
            </a:pPr>
            <a:r>
              <a:rPr lang="en-AU" sz="2800" dirty="0" smtClean="0">
                <a:solidFill>
                  <a:srgbClr val="FBD1F6"/>
                </a:solidFill>
                <a:latin typeface="Arial" charset="0"/>
                <a:cs typeface="Arial" charset="0"/>
              </a:rPr>
              <a:t>The pregnancy is established in an environment of health and well being.</a:t>
            </a:r>
          </a:p>
          <a:p>
            <a:pPr algn="ctr" eaLnBrk="1" hangingPunct="1">
              <a:buNone/>
            </a:pPr>
            <a:r>
              <a:rPr lang="en-AU" sz="2800" dirty="0" smtClean="0">
                <a:solidFill>
                  <a:srgbClr val="FBD1F6"/>
                </a:solidFill>
                <a:latin typeface="Arial" charset="0"/>
                <a:cs typeface="Arial" charset="0"/>
              </a:rPr>
              <a:t>The mother is supported and connected to her partner, family and a loving community.</a:t>
            </a:r>
          </a:p>
          <a:p>
            <a:pPr algn="ctr" eaLnBrk="1" hangingPunct="1">
              <a:buNone/>
            </a:pPr>
            <a:r>
              <a:rPr lang="en-AU" sz="2800" dirty="0" smtClean="0">
                <a:solidFill>
                  <a:srgbClr val="FBD1F6"/>
                </a:solidFill>
                <a:latin typeface="Arial" charset="0"/>
                <a:cs typeface="Arial" charset="0"/>
              </a:rPr>
              <a:t>The fetus is nourished on every level.</a:t>
            </a:r>
          </a:p>
          <a:p>
            <a:pPr algn="ctr" eaLnBrk="1" hangingPunct="1">
              <a:buNone/>
            </a:pPr>
            <a:r>
              <a:rPr lang="en-AU" sz="2800" dirty="0" smtClean="0">
                <a:solidFill>
                  <a:srgbClr val="FBD1F6"/>
                </a:solidFill>
                <a:latin typeface="Arial" charset="0"/>
                <a:cs typeface="Arial" charset="0"/>
              </a:rPr>
              <a:t>Physiologically, emotionally, spiritually.</a:t>
            </a:r>
            <a:endParaRPr lang="en-AU" sz="2800" dirty="0" smtClean="0">
              <a:latin typeface="Arial" charset="0"/>
              <a:cs typeface="Arial" charset="0"/>
            </a:endParaRPr>
          </a:p>
          <a:p>
            <a:pPr>
              <a:buFont typeface="Arial" charset="0"/>
              <a:buNone/>
            </a:pPr>
            <a:endParaRPr lang="en-AU" dirty="0" smtClean="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39784"/>
          </a:xfrm>
        </p:spPr>
        <p:txBody>
          <a:bodyPr>
            <a:normAutofit/>
          </a:bodyPr>
          <a:lstStyle/>
          <a:p>
            <a:r>
              <a:rPr lang="en-AU" sz="1400" dirty="0" err="1" smtClean="0">
                <a:latin typeface="Arial" pitchFamily="34" charset="0"/>
                <a:cs typeface="Arial" pitchFamily="34" charset="0"/>
              </a:rPr>
              <a:t>placentabong</a:t>
            </a:r>
            <a:endParaRPr lang="en-AU" sz="1400" dirty="0">
              <a:latin typeface="Arial" pitchFamily="34" charset="0"/>
              <a:cs typeface="Arial" pitchFamily="34" charset="0"/>
            </a:endParaRPr>
          </a:p>
        </p:txBody>
      </p:sp>
      <p:pic>
        <p:nvPicPr>
          <p:cNvPr id="3" name="Picture 2" descr="Placentabong.JPG"/>
          <p:cNvPicPr>
            <a:picLocks noChangeAspect="1"/>
          </p:cNvPicPr>
          <p:nvPr/>
        </p:nvPicPr>
        <p:blipFill>
          <a:blip r:embed="rId2" cstate="print"/>
          <a:stretch>
            <a:fillRect/>
          </a:stretch>
        </p:blipFill>
        <p:spPr>
          <a:xfrm>
            <a:off x="1000100" y="1214422"/>
            <a:ext cx="7143800" cy="5357850"/>
          </a:xfrm>
          <a:prstGeom prst="rect">
            <a:avLst/>
          </a:prstGeom>
        </p:spPr>
      </p:pic>
    </p:spTree>
  </p:cSld>
  <p:clrMapOvr>
    <a:masterClrMapping/>
  </p:clrMapOvr>
  <p:transition>
    <p:dissolv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39718"/>
          </a:xfrm>
        </p:spPr>
        <p:txBody>
          <a:bodyPr>
            <a:normAutofit/>
          </a:bodyPr>
          <a:lstStyle/>
          <a:p>
            <a:r>
              <a:rPr lang="en-AU" sz="1400" dirty="0" smtClean="0">
                <a:latin typeface="Arial" pitchFamily="34" charset="0"/>
                <a:cs typeface="Arial" pitchFamily="34" charset="0"/>
              </a:rPr>
              <a:t>Transgenerational Trauma</a:t>
            </a:r>
            <a:endParaRPr lang="en-AU" sz="1400" dirty="0">
              <a:latin typeface="Arial" pitchFamily="34" charset="0"/>
              <a:cs typeface="Arial" pitchFamily="34" charset="0"/>
            </a:endParaRPr>
          </a:p>
        </p:txBody>
      </p:sp>
      <p:pic>
        <p:nvPicPr>
          <p:cNvPr id="3" name="Picture 2" descr="crucified.tif"/>
          <p:cNvPicPr>
            <a:picLocks noChangeAspect="1"/>
          </p:cNvPicPr>
          <p:nvPr/>
        </p:nvPicPr>
        <p:blipFill>
          <a:blip r:embed="rId2" cstate="print"/>
          <a:stretch>
            <a:fillRect/>
          </a:stretch>
        </p:blipFill>
        <p:spPr>
          <a:xfrm>
            <a:off x="1143000" y="1142984"/>
            <a:ext cx="6858000" cy="5029216"/>
          </a:xfrm>
          <a:prstGeom prst="rect">
            <a:avLst/>
          </a:prstGeom>
        </p:spPr>
      </p:pic>
    </p:spTree>
  </p:cSld>
  <p:clrMapOvr>
    <a:masterClrMapping/>
  </p:clrMapOvr>
  <p:transition>
    <p:dissolv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68280"/>
          </a:xfrm>
        </p:spPr>
        <p:txBody>
          <a:bodyPr>
            <a:normAutofit/>
          </a:bodyPr>
          <a:lstStyle/>
          <a:p>
            <a:r>
              <a:rPr lang="en-AU" sz="1100" dirty="0" smtClean="0">
                <a:latin typeface="Arial" pitchFamily="34" charset="0"/>
                <a:cs typeface="Arial" pitchFamily="34" charset="0"/>
              </a:rPr>
              <a:t>the abuse continues......</a:t>
            </a:r>
            <a:endParaRPr lang="en-AU" sz="1100" dirty="0">
              <a:latin typeface="Arial" pitchFamily="34" charset="0"/>
              <a:cs typeface="Arial" pitchFamily="34" charset="0"/>
            </a:endParaRPr>
          </a:p>
        </p:txBody>
      </p:sp>
      <p:pic>
        <p:nvPicPr>
          <p:cNvPr id="3" name="Picture 2" descr="snake in cot.JPG"/>
          <p:cNvPicPr>
            <a:picLocks noChangeAspect="1"/>
          </p:cNvPicPr>
          <p:nvPr/>
        </p:nvPicPr>
        <p:blipFill>
          <a:blip r:embed="rId2" cstate="print"/>
          <a:stretch>
            <a:fillRect/>
          </a:stretch>
        </p:blipFill>
        <p:spPr>
          <a:xfrm>
            <a:off x="928662" y="857232"/>
            <a:ext cx="7358114" cy="5572164"/>
          </a:xfrm>
          <a:prstGeom prst="rect">
            <a:avLst/>
          </a:prstGeom>
        </p:spPr>
      </p:pic>
    </p:spTree>
  </p:cSld>
  <p:clrMapOvr>
    <a:masterClrMapping/>
  </p:clrMapOvr>
  <p:transition>
    <p:dissolv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71546"/>
          </a:xfrm>
        </p:spPr>
        <p:txBody>
          <a:bodyPr>
            <a:normAutofit/>
          </a:bodyPr>
          <a:lstStyle/>
          <a:p>
            <a:r>
              <a:rPr lang="en-AU" sz="1400" dirty="0" smtClean="0">
                <a:latin typeface="Arial" pitchFamily="34" charset="0"/>
                <a:cs typeface="Arial" pitchFamily="34" charset="0"/>
              </a:rPr>
              <a:t>stolen children</a:t>
            </a:r>
            <a:endParaRPr lang="en-AU" sz="1400" dirty="0">
              <a:latin typeface="Arial" pitchFamily="34" charset="0"/>
              <a:cs typeface="Arial" pitchFamily="34" charset="0"/>
            </a:endParaRPr>
          </a:p>
        </p:txBody>
      </p:sp>
      <p:pic>
        <p:nvPicPr>
          <p:cNvPr id="3" name="Picture 2" descr="Rip my heart out.JPG"/>
          <p:cNvPicPr>
            <a:picLocks noChangeAspect="1"/>
          </p:cNvPicPr>
          <p:nvPr/>
        </p:nvPicPr>
        <p:blipFill>
          <a:blip r:embed="rId2" cstate="print"/>
          <a:stretch>
            <a:fillRect/>
          </a:stretch>
        </p:blipFill>
        <p:spPr>
          <a:xfrm>
            <a:off x="1071538" y="928670"/>
            <a:ext cx="6786610" cy="5500726"/>
          </a:xfrm>
          <a:prstGeom prst="rect">
            <a:avLst/>
          </a:prstGeom>
        </p:spPr>
      </p:pic>
    </p:spTree>
  </p:cSld>
  <p:clrMapOvr>
    <a:masterClrMapping/>
  </p:clrMapOvr>
  <p:transition>
    <p:dissolv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57232"/>
          </a:xfrm>
        </p:spPr>
        <p:txBody>
          <a:bodyPr>
            <a:normAutofit/>
          </a:bodyPr>
          <a:lstStyle/>
          <a:p>
            <a:r>
              <a:rPr lang="en-AU" sz="1100" dirty="0">
                <a:solidFill>
                  <a:srgbClr val="FF0000"/>
                </a:solidFill>
                <a:latin typeface="Arial" pitchFamily="34" charset="0"/>
                <a:cs typeface="Arial" pitchFamily="34" charset="0"/>
              </a:rPr>
              <a:t>W</a:t>
            </a:r>
            <a:r>
              <a:rPr lang="en-AU" sz="1100" dirty="0" smtClean="0">
                <a:solidFill>
                  <a:srgbClr val="FF0000"/>
                </a:solidFill>
                <a:latin typeface="Arial" pitchFamily="34" charset="0"/>
                <a:cs typeface="Arial" pitchFamily="34" charset="0"/>
              </a:rPr>
              <a:t>here is my mother?</a:t>
            </a:r>
            <a:endParaRPr lang="en-AU" sz="1100" dirty="0">
              <a:solidFill>
                <a:srgbClr val="FF0000"/>
              </a:solidFill>
              <a:latin typeface="Arial" pitchFamily="34" charset="0"/>
              <a:cs typeface="Arial" pitchFamily="34" charset="0"/>
            </a:endParaRPr>
          </a:p>
        </p:txBody>
      </p:sp>
      <p:pic>
        <p:nvPicPr>
          <p:cNvPr id="3" name="Picture 2" descr="Casper.JPG"/>
          <p:cNvPicPr>
            <a:picLocks noChangeAspect="1"/>
          </p:cNvPicPr>
          <p:nvPr/>
        </p:nvPicPr>
        <p:blipFill>
          <a:blip r:embed="rId2" cstate="print"/>
          <a:stretch>
            <a:fillRect/>
          </a:stretch>
        </p:blipFill>
        <p:spPr>
          <a:xfrm rot="5400000">
            <a:off x="1535885" y="392885"/>
            <a:ext cx="5786478" cy="6429420"/>
          </a:xfrm>
          <a:prstGeom prst="rect">
            <a:avLst/>
          </a:prstGeom>
        </p:spPr>
      </p:pic>
    </p:spTree>
  </p:cSld>
  <p:clrMapOvr>
    <a:masterClrMapping/>
  </p:clrMapOvr>
  <p:transition>
    <p:dissolv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sz="1400" dirty="0" smtClean="0">
                <a:solidFill>
                  <a:srgbClr val="FF0000"/>
                </a:solidFill>
                <a:latin typeface="Arial" pitchFamily="34" charset="0"/>
                <a:cs typeface="Arial" pitchFamily="34" charset="0"/>
              </a:rPr>
              <a:t>alienated</a:t>
            </a:r>
            <a:endParaRPr lang="en-AU" sz="1400" dirty="0">
              <a:solidFill>
                <a:srgbClr val="FF0000"/>
              </a:solidFill>
              <a:latin typeface="Arial" pitchFamily="34" charset="0"/>
              <a:cs typeface="Arial" pitchFamily="34" charset="0"/>
            </a:endParaRPr>
          </a:p>
        </p:txBody>
      </p:sp>
      <p:pic>
        <p:nvPicPr>
          <p:cNvPr id="3" name="Picture 2" descr="little shaman.jpg"/>
          <p:cNvPicPr>
            <a:picLocks noChangeAspect="1"/>
          </p:cNvPicPr>
          <p:nvPr/>
        </p:nvPicPr>
        <p:blipFill>
          <a:blip r:embed="rId2" cstate="print"/>
          <a:stretch>
            <a:fillRect/>
          </a:stretch>
        </p:blipFill>
        <p:spPr>
          <a:xfrm>
            <a:off x="928662" y="1428736"/>
            <a:ext cx="7500991" cy="5072098"/>
          </a:xfrm>
          <a:prstGeom prst="rect">
            <a:avLst/>
          </a:prstGeom>
        </p:spPr>
      </p:pic>
    </p:spTree>
  </p:cSld>
  <p:clrMapOvr>
    <a:masterClrMapping/>
  </p:clrMapOvr>
  <p:transition>
    <p:dissolv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39718"/>
          </a:xfrm>
        </p:spPr>
        <p:txBody>
          <a:bodyPr>
            <a:normAutofit/>
          </a:bodyPr>
          <a:lstStyle/>
          <a:p>
            <a:r>
              <a:rPr lang="en-AU" sz="1400" dirty="0" smtClean="0">
                <a:solidFill>
                  <a:schemeClr val="accent4">
                    <a:lumMod val="60000"/>
                    <a:lumOff val="40000"/>
                  </a:schemeClr>
                </a:solidFill>
                <a:latin typeface="Arial" pitchFamily="34" charset="0"/>
                <a:cs typeface="Arial" pitchFamily="34" charset="0"/>
              </a:rPr>
              <a:t>finding my way home </a:t>
            </a:r>
            <a:r>
              <a:rPr lang="en-AU" sz="1400" dirty="0" smtClean="0">
                <a:latin typeface="Arial" pitchFamily="34" charset="0"/>
                <a:cs typeface="Arial" pitchFamily="34" charset="0"/>
              </a:rPr>
              <a:t>– </a:t>
            </a:r>
            <a:r>
              <a:rPr lang="en-AU" sz="1400" dirty="0" smtClean="0">
                <a:solidFill>
                  <a:srgbClr val="FBD1F6"/>
                </a:solidFill>
                <a:latin typeface="Arial" pitchFamily="34" charset="0"/>
                <a:cs typeface="Arial" pitchFamily="34" charset="0"/>
              </a:rPr>
              <a:t>the divine mother - </a:t>
            </a:r>
            <a:r>
              <a:rPr lang="en-AU" sz="1400" i="1" dirty="0" err="1" smtClean="0">
                <a:solidFill>
                  <a:srgbClr val="9587FF"/>
                </a:solidFill>
              </a:rPr>
              <a:t>Ngura</a:t>
            </a:r>
            <a:endParaRPr lang="en-AU" sz="1400" dirty="0">
              <a:solidFill>
                <a:srgbClr val="FBD1F6"/>
              </a:solidFill>
              <a:latin typeface="Arial" pitchFamily="34" charset="0"/>
              <a:cs typeface="Arial" pitchFamily="34" charset="0"/>
            </a:endParaRPr>
          </a:p>
        </p:txBody>
      </p:sp>
      <p:pic>
        <p:nvPicPr>
          <p:cNvPr id="3" name="Picture 2" descr="divine mama.tif"/>
          <p:cNvPicPr>
            <a:picLocks noChangeAspect="1"/>
          </p:cNvPicPr>
          <p:nvPr/>
        </p:nvPicPr>
        <p:blipFill>
          <a:blip r:embed="rId2" cstate="print"/>
          <a:stretch>
            <a:fillRect/>
          </a:stretch>
        </p:blipFill>
        <p:spPr>
          <a:xfrm>
            <a:off x="1714480" y="1214422"/>
            <a:ext cx="5769864" cy="5143536"/>
          </a:xfrm>
          <a:prstGeom prst="rect">
            <a:avLst/>
          </a:prstGeom>
        </p:spPr>
      </p:pic>
    </p:spTree>
  </p:cSld>
  <p:clrMapOvr>
    <a:masterClrMapping/>
  </p:clrMapOvr>
  <p:transition spd="med">
    <p:dissolv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68280"/>
          </a:xfrm>
        </p:spPr>
        <p:txBody>
          <a:bodyPr>
            <a:normAutofit/>
          </a:bodyPr>
          <a:lstStyle/>
          <a:p>
            <a:r>
              <a:rPr lang="en-AU" sz="1400" dirty="0" smtClean="0">
                <a:solidFill>
                  <a:srgbClr val="FFC000"/>
                </a:solidFill>
                <a:latin typeface="Arial" pitchFamily="34" charset="0"/>
                <a:cs typeface="Arial" pitchFamily="34" charset="0"/>
              </a:rPr>
              <a:t>the golden child</a:t>
            </a:r>
            <a:endParaRPr lang="en-AU" sz="1400" dirty="0">
              <a:solidFill>
                <a:srgbClr val="FFC000"/>
              </a:solidFill>
              <a:latin typeface="Arial" pitchFamily="34" charset="0"/>
              <a:cs typeface="Arial" pitchFamily="34" charset="0"/>
            </a:endParaRPr>
          </a:p>
        </p:txBody>
      </p:sp>
      <p:pic>
        <p:nvPicPr>
          <p:cNvPr id="3" name="Picture 2" descr="wob54b.jpg"/>
          <p:cNvPicPr>
            <a:picLocks noChangeAspect="1"/>
          </p:cNvPicPr>
          <p:nvPr/>
        </p:nvPicPr>
        <p:blipFill>
          <a:blip r:embed="rId2" cstate="print"/>
          <a:stretch>
            <a:fillRect/>
          </a:stretch>
        </p:blipFill>
        <p:spPr>
          <a:xfrm>
            <a:off x="1000100" y="1000108"/>
            <a:ext cx="7215238" cy="5286412"/>
          </a:xfrm>
          <a:prstGeom prst="rect">
            <a:avLst/>
          </a:prstGeom>
        </p:spPr>
      </p:pic>
    </p:spTree>
  </p:cSld>
  <p:clrMapOvr>
    <a:masterClrMapping/>
  </p:clrMapOvr>
  <p:transition>
    <p:dissolv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AU" sz="1400" i="1" dirty="0" smtClean="0">
                <a:solidFill>
                  <a:schemeClr val="accent5">
                    <a:lumMod val="60000"/>
                    <a:lumOff val="40000"/>
                  </a:schemeClr>
                </a:solidFill>
                <a:latin typeface="Arial" pitchFamily="34" charset="0"/>
                <a:cs typeface="Arial" pitchFamily="34" charset="0"/>
              </a:rPr>
              <a:t>Return to Grandmother Lore</a:t>
            </a:r>
            <a:endParaRPr lang="en-AU" sz="1400" i="1" dirty="0">
              <a:solidFill>
                <a:schemeClr val="accent5">
                  <a:lumMod val="60000"/>
                  <a:lumOff val="40000"/>
                </a:schemeClr>
              </a:solidFill>
              <a:latin typeface="Arial" pitchFamily="34" charset="0"/>
              <a:cs typeface="Arial" pitchFamily="34" charset="0"/>
            </a:endParaRPr>
          </a:p>
        </p:txBody>
      </p:sp>
      <p:pic>
        <p:nvPicPr>
          <p:cNvPr id="5" name="Content Placeholder 4" descr="img-518141127-0001 b.jpg"/>
          <p:cNvPicPr>
            <a:picLocks noGrp="1" noChangeAspect="1"/>
          </p:cNvPicPr>
          <p:nvPr>
            <p:ph idx="1"/>
          </p:nvPr>
        </p:nvPicPr>
        <p:blipFill>
          <a:blip r:embed="rId2" cstate="print"/>
          <a:stretch>
            <a:fillRect/>
          </a:stretch>
        </p:blipFill>
        <p:spPr>
          <a:xfrm>
            <a:off x="1691680" y="1600200"/>
            <a:ext cx="5832648" cy="4853136"/>
          </a:xfr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85794"/>
          </a:xfrm>
        </p:spPr>
        <p:txBody>
          <a:bodyPr>
            <a:normAutofit/>
          </a:bodyPr>
          <a:lstStyle/>
          <a:p>
            <a:r>
              <a:rPr lang="en-AU" sz="1400" dirty="0" smtClean="0">
                <a:solidFill>
                  <a:srgbClr val="FBD1F6"/>
                </a:solidFill>
                <a:latin typeface="Arial" pitchFamily="34" charset="0"/>
                <a:cs typeface="Arial" pitchFamily="34" charset="0"/>
              </a:rPr>
              <a:t>transformation</a:t>
            </a:r>
            <a:endParaRPr lang="en-AU" sz="1400" dirty="0">
              <a:solidFill>
                <a:srgbClr val="FBD1F6"/>
              </a:solidFill>
              <a:latin typeface="Arial" pitchFamily="34" charset="0"/>
              <a:cs typeface="Arial" pitchFamily="34" charset="0"/>
            </a:endParaRPr>
          </a:p>
        </p:txBody>
      </p:sp>
      <p:pic>
        <p:nvPicPr>
          <p:cNvPr id="4" name="Content Placeholder 3" descr="Understanding Country - Transformation.JPG"/>
          <p:cNvPicPr>
            <a:picLocks noGrp="1" noChangeAspect="1"/>
          </p:cNvPicPr>
          <p:nvPr>
            <p:ph idx="1"/>
          </p:nvPr>
        </p:nvPicPr>
        <p:blipFill>
          <a:blip r:embed="rId2" cstate="print"/>
          <a:stretch>
            <a:fillRect/>
          </a:stretch>
        </p:blipFill>
        <p:spPr>
          <a:xfrm>
            <a:off x="357158" y="785794"/>
            <a:ext cx="8429684" cy="5786478"/>
          </a:xfrm>
        </p:spPr>
      </p:pic>
    </p:spTree>
  </p:cSld>
  <p:clrMapOvr>
    <a:masterClrMapping/>
  </p:clrMapOvr>
  <p:transition>
    <p:wheel spokes="8"/>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8229600" cy="296842"/>
          </a:xfrm>
        </p:spPr>
        <p:txBody>
          <a:bodyPr>
            <a:noAutofit/>
          </a:bodyPr>
          <a:lstStyle/>
          <a:p>
            <a:r>
              <a:rPr lang="en-AU" sz="1400" dirty="0" smtClean="0">
                <a:solidFill>
                  <a:srgbClr val="FBD1F6"/>
                </a:solidFill>
                <a:latin typeface="Arial" pitchFamily="34" charset="0"/>
                <a:cs typeface="Arial" pitchFamily="34" charset="0"/>
              </a:rPr>
              <a:t>the amniotic universe</a:t>
            </a:r>
            <a:endParaRPr lang="en-AU" sz="1400" dirty="0">
              <a:solidFill>
                <a:srgbClr val="FBD1F6"/>
              </a:solidFill>
              <a:latin typeface="Arial" pitchFamily="34" charset="0"/>
              <a:cs typeface="Arial" pitchFamily="34" charset="0"/>
            </a:endParaRPr>
          </a:p>
        </p:txBody>
      </p:sp>
      <p:pic>
        <p:nvPicPr>
          <p:cNvPr id="6" name="Picture 5" descr="Amnio.JPG"/>
          <p:cNvPicPr>
            <a:picLocks noChangeAspect="1"/>
          </p:cNvPicPr>
          <p:nvPr/>
        </p:nvPicPr>
        <p:blipFill>
          <a:blip r:embed="rId2" cstate="print"/>
          <a:stretch>
            <a:fillRect/>
          </a:stretch>
        </p:blipFill>
        <p:spPr>
          <a:xfrm>
            <a:off x="1571604" y="714356"/>
            <a:ext cx="5929354" cy="5643578"/>
          </a:xfrm>
          <a:prstGeom prst="rect">
            <a:avLst/>
          </a:prstGeom>
        </p:spPr>
      </p:pic>
    </p:spTree>
  </p:cSld>
  <p:clrMapOvr>
    <a:masterClrMapping/>
  </p:clrMapOvr>
  <p:transition>
    <p:dissolv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457200" y="0"/>
            <a:ext cx="8229600" cy="1417638"/>
          </a:xfrm>
        </p:spPr>
        <p:txBody>
          <a:bodyPr>
            <a:normAutofit fontScale="90000"/>
          </a:bodyPr>
          <a:lstStyle/>
          <a:p>
            <a:r>
              <a:rPr lang="en-AU" sz="2800" dirty="0" smtClean="0">
                <a:latin typeface="Arial" charset="0"/>
                <a:cs typeface="Arial" charset="0"/>
              </a:rPr>
              <a:t/>
            </a:r>
            <a:br>
              <a:rPr lang="en-AU" sz="2800" dirty="0" smtClean="0">
                <a:latin typeface="Arial" charset="0"/>
                <a:cs typeface="Arial" charset="0"/>
              </a:rPr>
            </a:br>
            <a:r>
              <a:rPr lang="en-AU" sz="3200" dirty="0" smtClean="0">
                <a:solidFill>
                  <a:schemeClr val="accent6">
                    <a:lumMod val="40000"/>
                    <a:lumOff val="60000"/>
                  </a:schemeClr>
                </a:solidFill>
                <a:latin typeface="Arial" charset="0"/>
                <a:cs typeface="Arial" charset="0"/>
              </a:rPr>
              <a:t>Understanding Country</a:t>
            </a:r>
            <a:r>
              <a:rPr lang="en-AU" sz="2800" dirty="0" smtClean="0">
                <a:latin typeface="Arial" charset="0"/>
                <a:cs typeface="Arial" charset="0"/>
              </a:rPr>
              <a:t/>
            </a:r>
            <a:br>
              <a:rPr lang="en-AU" sz="2800" dirty="0" smtClean="0">
                <a:latin typeface="Arial" charset="0"/>
                <a:cs typeface="Arial" charset="0"/>
              </a:rPr>
            </a:br>
            <a:r>
              <a:rPr lang="en-AU" sz="2800" dirty="0" smtClean="0">
                <a:solidFill>
                  <a:srgbClr val="9587FF"/>
                </a:solidFill>
                <a:latin typeface="Arial" charset="0"/>
                <a:cs typeface="Arial" charset="0"/>
              </a:rPr>
              <a:t>The Tree of Life</a:t>
            </a:r>
            <a:r>
              <a:rPr lang="en-AU" sz="3200" dirty="0" smtClean="0">
                <a:latin typeface="Arial" charset="0"/>
                <a:cs typeface="Arial" charset="0"/>
              </a:rPr>
              <a:t/>
            </a:r>
            <a:br>
              <a:rPr lang="en-AU" sz="3200" dirty="0" smtClean="0">
                <a:latin typeface="Arial" charset="0"/>
                <a:cs typeface="Arial" charset="0"/>
              </a:rPr>
            </a:br>
            <a:endParaRPr lang="en-AU" sz="3200" dirty="0" smtClean="0">
              <a:latin typeface="Arial" charset="0"/>
              <a:cs typeface="Arial" charset="0"/>
            </a:endParaRPr>
          </a:p>
        </p:txBody>
      </p:sp>
      <p:pic>
        <p:nvPicPr>
          <p:cNvPr id="53251" name="Content Placeholder 3" descr="The Tree of LIfe Book.JPG"/>
          <p:cNvPicPr>
            <a:picLocks noGrp="1" noChangeAspect="1"/>
          </p:cNvPicPr>
          <p:nvPr>
            <p:ph idx="1"/>
          </p:nvPr>
        </p:nvPicPr>
        <p:blipFill>
          <a:blip r:embed="rId2" cstate="print"/>
          <a:srcRect/>
          <a:stretch>
            <a:fillRect/>
          </a:stretch>
        </p:blipFill>
        <p:spPr>
          <a:xfrm>
            <a:off x="2268538" y="1600200"/>
            <a:ext cx="4751387" cy="4924425"/>
          </a:xfrm>
        </p:spPr>
      </p:pic>
    </p:spTree>
  </p:cSld>
  <p:clrMapOvr>
    <a:masterClrMapping/>
  </p:clrMapOvr>
  <p:transition>
    <p:dissolv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AU" dirty="0" smtClean="0">
                <a:solidFill>
                  <a:schemeClr val="accent2">
                    <a:lumMod val="60000"/>
                    <a:lumOff val="40000"/>
                  </a:schemeClr>
                </a:solidFill>
              </a:rPr>
              <a:t>John Robbins “Reclaiming our Health”</a:t>
            </a:r>
            <a:endParaRPr lang="en-AU" dirty="0">
              <a:solidFill>
                <a:schemeClr val="accent2">
                  <a:lumMod val="60000"/>
                  <a:lumOff val="40000"/>
                </a:schemeClr>
              </a:solidFill>
            </a:endParaRPr>
          </a:p>
        </p:txBody>
      </p:sp>
      <p:sp>
        <p:nvSpPr>
          <p:cNvPr id="7" name="Content Placeholder 6"/>
          <p:cNvSpPr>
            <a:spLocks noGrp="1"/>
          </p:cNvSpPr>
          <p:nvPr>
            <p:ph idx="1"/>
          </p:nvPr>
        </p:nvSpPr>
        <p:spPr/>
        <p:txBody>
          <a:bodyPr>
            <a:normAutofit lnSpcReduction="10000"/>
          </a:bodyPr>
          <a:lstStyle/>
          <a:p>
            <a:pPr algn="ctr">
              <a:buNone/>
            </a:pPr>
            <a:endParaRPr lang="en-AU" dirty="0" smtClean="0">
              <a:solidFill>
                <a:schemeClr val="accent4">
                  <a:lumMod val="60000"/>
                  <a:lumOff val="40000"/>
                </a:schemeClr>
              </a:solidFill>
            </a:endParaRPr>
          </a:p>
          <a:p>
            <a:pPr algn="ctr">
              <a:buNone/>
            </a:pPr>
            <a:r>
              <a:rPr lang="en-AU" dirty="0" smtClean="0">
                <a:solidFill>
                  <a:srgbClr val="FBD1F6"/>
                </a:solidFill>
              </a:rPr>
              <a:t>I have often thought that the way a society gives birth to its children speaks volumes about that society. If we were able to recognize the importance of birth, if we were able to honor it’s transformative power, spiritual nature, and long term effects on both mother and child, I suspect that we’d be on our way to building a future with less war and violence. </a:t>
            </a:r>
            <a:endParaRPr lang="en-AU" dirty="0">
              <a:solidFill>
                <a:srgbClr val="FBD1F6"/>
              </a:solidFill>
            </a:endParaRPr>
          </a:p>
        </p:txBody>
      </p:sp>
    </p:spTree>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2"/>
          <p:cNvSpPr>
            <a:spLocks noGrp="1"/>
          </p:cNvSpPr>
          <p:nvPr>
            <p:ph type="ctrTitle"/>
          </p:nvPr>
        </p:nvSpPr>
        <p:spPr>
          <a:xfrm>
            <a:off x="785813" y="285750"/>
            <a:ext cx="7772400" cy="1000125"/>
          </a:xfrm>
        </p:spPr>
        <p:txBody>
          <a:bodyPr/>
          <a:lstStyle/>
          <a:p>
            <a:r>
              <a:rPr lang="en-AU" sz="3200" dirty="0" smtClean="0">
                <a:solidFill>
                  <a:srgbClr val="9587FF"/>
                </a:solidFill>
                <a:latin typeface="Arial" charset="0"/>
                <a:cs typeface="Arial" charset="0"/>
              </a:rPr>
              <a:t>acknowledgements</a:t>
            </a:r>
            <a:r>
              <a:rPr lang="en-AU" sz="3200" dirty="0" smtClean="0">
                <a:latin typeface="Arial" charset="0"/>
                <a:cs typeface="Arial" charset="0"/>
              </a:rPr>
              <a:t> and </a:t>
            </a:r>
            <a:r>
              <a:rPr lang="en-AU" sz="3200" dirty="0" smtClean="0">
                <a:solidFill>
                  <a:srgbClr val="9587FF"/>
                </a:solidFill>
                <a:latin typeface="Arial" charset="0"/>
                <a:cs typeface="Arial" charset="0"/>
              </a:rPr>
              <a:t>references</a:t>
            </a:r>
          </a:p>
        </p:txBody>
      </p:sp>
      <p:sp>
        <p:nvSpPr>
          <p:cNvPr id="4" name="Subtitle 3"/>
          <p:cNvSpPr>
            <a:spLocks noGrp="1"/>
          </p:cNvSpPr>
          <p:nvPr>
            <p:ph type="subTitle" idx="1"/>
          </p:nvPr>
        </p:nvSpPr>
        <p:spPr>
          <a:xfrm>
            <a:off x="357188" y="1357313"/>
            <a:ext cx="8358187" cy="5214937"/>
          </a:xfrm>
        </p:spPr>
        <p:txBody>
          <a:bodyPr/>
          <a:lstStyle/>
          <a:p>
            <a:pPr algn="l">
              <a:defRPr/>
            </a:pPr>
            <a:endParaRPr lang="en-AU" sz="2000" dirty="0" smtClean="0">
              <a:solidFill>
                <a:schemeClr val="accent3">
                  <a:lumMod val="60000"/>
                  <a:lumOff val="40000"/>
                </a:schemeClr>
              </a:solidFill>
              <a:latin typeface="Arial" pitchFamily="34" charset="0"/>
              <a:cs typeface="Arial" pitchFamily="34" charset="0"/>
            </a:endParaRPr>
          </a:p>
          <a:p>
            <a:pPr algn="l">
              <a:defRPr/>
            </a:pPr>
            <a:endParaRPr lang="en-AU" sz="2800" dirty="0" smtClean="0">
              <a:solidFill>
                <a:srgbClr val="9587FF"/>
              </a:solidFill>
              <a:latin typeface="Arial" pitchFamily="34" charset="0"/>
              <a:cs typeface="Arial" pitchFamily="34" charset="0"/>
            </a:endParaRPr>
          </a:p>
          <a:p>
            <a:pPr algn="l">
              <a:defRPr/>
            </a:pPr>
            <a:endParaRPr lang="en-AU" sz="2800" dirty="0">
              <a:solidFill>
                <a:schemeClr val="accent1">
                  <a:lumMod val="60000"/>
                  <a:lumOff val="40000"/>
                </a:schemeClr>
              </a:solidFill>
              <a:latin typeface="Arial" pitchFamily="34" charset="0"/>
              <a:cs typeface="Arial" pitchFamily="34" charset="0"/>
            </a:endParaRPr>
          </a:p>
          <a:p>
            <a:pPr algn="l">
              <a:defRPr/>
            </a:pPr>
            <a:r>
              <a:rPr lang="en-AU" sz="2800" dirty="0" smtClean="0">
                <a:solidFill>
                  <a:schemeClr val="accent1">
                    <a:lumMod val="60000"/>
                    <a:lumOff val="40000"/>
                  </a:schemeClr>
                </a:solidFill>
                <a:latin typeface="Arial" pitchFamily="34" charset="0"/>
                <a:cs typeface="Arial" pitchFamily="34" charset="0"/>
              </a:rPr>
              <a:t>Aunty Mary Graham, Indigenous Philosopher, Midwife, Borning Lore</a:t>
            </a:r>
          </a:p>
          <a:p>
            <a:pPr algn="l">
              <a:defRPr/>
            </a:pPr>
            <a:endParaRPr lang="en-AU" sz="2800" dirty="0" smtClean="0">
              <a:solidFill>
                <a:schemeClr val="accent1">
                  <a:lumMod val="60000"/>
                  <a:lumOff val="40000"/>
                </a:schemeClr>
              </a:solidFill>
              <a:latin typeface="Arial" pitchFamily="34" charset="0"/>
              <a:cs typeface="Arial" pitchFamily="34" charset="0"/>
            </a:endParaRPr>
          </a:p>
          <a:p>
            <a:pPr algn="l">
              <a:defRPr/>
            </a:pPr>
            <a:r>
              <a:rPr lang="en-AU" sz="2800" dirty="0" smtClean="0">
                <a:solidFill>
                  <a:schemeClr val="accent1">
                    <a:lumMod val="60000"/>
                    <a:lumOff val="40000"/>
                  </a:schemeClr>
                </a:solidFill>
                <a:latin typeface="Arial" pitchFamily="34" charset="0"/>
                <a:cs typeface="Arial" pitchFamily="34" charset="0"/>
              </a:rPr>
              <a:t>Uncle Bob Randall (2006), </a:t>
            </a:r>
            <a:r>
              <a:rPr lang="en-AU" sz="2800" i="1" dirty="0" smtClean="0">
                <a:solidFill>
                  <a:schemeClr val="accent1">
                    <a:lumMod val="60000"/>
                    <a:lumOff val="40000"/>
                  </a:schemeClr>
                </a:solidFill>
                <a:latin typeface="Arial" pitchFamily="34" charset="0"/>
                <a:cs typeface="Arial" pitchFamily="34" charset="0"/>
              </a:rPr>
              <a:t>Kanyini, </a:t>
            </a:r>
            <a:r>
              <a:rPr lang="en-AU" sz="2800" dirty="0" err="1" smtClean="0">
                <a:solidFill>
                  <a:schemeClr val="accent1">
                    <a:lumMod val="60000"/>
                    <a:lumOff val="40000"/>
                  </a:schemeClr>
                </a:solidFill>
                <a:latin typeface="Arial" pitchFamily="34" charset="0"/>
                <a:cs typeface="Arial" pitchFamily="34" charset="0"/>
              </a:rPr>
              <a:t>Mutitjulu</a:t>
            </a:r>
            <a:r>
              <a:rPr lang="en-AU" sz="2800" dirty="0" smtClean="0">
                <a:solidFill>
                  <a:schemeClr val="accent1">
                    <a:lumMod val="60000"/>
                    <a:lumOff val="40000"/>
                  </a:schemeClr>
                </a:solidFill>
                <a:latin typeface="Arial" pitchFamily="34" charset="0"/>
                <a:cs typeface="Arial" pitchFamily="34" charset="0"/>
              </a:rPr>
              <a:t> Elder</a:t>
            </a:r>
          </a:p>
          <a:p>
            <a:pPr algn="l">
              <a:defRPr/>
            </a:pPr>
            <a:endParaRPr lang="en-AU" sz="2800" dirty="0" smtClean="0">
              <a:latin typeface="Arial" pitchFamily="34" charset="0"/>
              <a:cs typeface="Arial" pitchFamily="34" charset="0"/>
            </a:endParaRPr>
          </a:p>
        </p:txBody>
      </p:sp>
    </p:spTree>
  </p:cSld>
  <p:clrMapOvr>
    <a:masterClrMapping/>
  </p:clrMapOvr>
  <p:transition spd="med">
    <p:comb dir="ver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0"/>
            <a:ext cx="8229600" cy="939760"/>
          </a:xfrm>
        </p:spPr>
        <p:txBody>
          <a:bodyPr>
            <a:normAutofit/>
          </a:bodyPr>
          <a:lstStyle/>
          <a:p>
            <a:r>
              <a:rPr lang="en-AU" sz="1600" i="1" dirty="0" err="1" smtClean="0">
                <a:solidFill>
                  <a:srgbClr val="FBD1F6"/>
                </a:solidFill>
              </a:rPr>
              <a:t>Tjukurrpa</a:t>
            </a:r>
            <a:r>
              <a:rPr lang="en-AU" sz="1600" i="1" dirty="0" smtClean="0">
                <a:solidFill>
                  <a:srgbClr val="FBD1F6"/>
                </a:solidFill>
              </a:rPr>
              <a:t> </a:t>
            </a:r>
            <a:r>
              <a:rPr lang="en-AU" sz="1400" i="1" dirty="0" smtClean="0">
                <a:solidFill>
                  <a:srgbClr val="9587FF"/>
                </a:solidFill>
              </a:rPr>
              <a:t> </a:t>
            </a:r>
            <a:r>
              <a:rPr lang="en-AU" sz="1400" dirty="0" smtClean="0">
                <a:solidFill>
                  <a:schemeClr val="accent4">
                    <a:lumMod val="20000"/>
                    <a:lumOff val="80000"/>
                  </a:schemeClr>
                </a:solidFill>
                <a:latin typeface="Arial" pitchFamily="34" charset="0"/>
                <a:cs typeface="Arial" pitchFamily="34" charset="0"/>
              </a:rPr>
              <a:t>connected to my ancestors</a:t>
            </a:r>
            <a:endParaRPr lang="en-AU" sz="1400" dirty="0">
              <a:solidFill>
                <a:schemeClr val="accent4">
                  <a:lumMod val="20000"/>
                  <a:lumOff val="80000"/>
                </a:schemeClr>
              </a:solidFill>
              <a:latin typeface="Arial" pitchFamily="34" charset="0"/>
              <a:cs typeface="Arial" pitchFamily="34" charset="0"/>
            </a:endParaRPr>
          </a:p>
        </p:txBody>
      </p:sp>
      <p:pic>
        <p:nvPicPr>
          <p:cNvPr id="3" name="Picture 2" descr="connected to my ancestors (1).JPG"/>
          <p:cNvPicPr>
            <a:picLocks noChangeAspect="1"/>
          </p:cNvPicPr>
          <p:nvPr/>
        </p:nvPicPr>
        <p:blipFill>
          <a:blip r:embed="rId2" cstate="print"/>
          <a:stretch>
            <a:fillRect/>
          </a:stretch>
        </p:blipFill>
        <p:spPr>
          <a:xfrm>
            <a:off x="1142976" y="928670"/>
            <a:ext cx="6929486" cy="5715040"/>
          </a:xfrm>
          <a:prstGeom prst="rect">
            <a:avLst/>
          </a:prstGeom>
        </p:spPr>
      </p:pic>
    </p:spTree>
  </p:cSld>
  <p:clrMapOvr>
    <a:masterClrMapping/>
  </p:clrMapOvr>
  <p:transition>
    <p:dissolv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68280"/>
          </a:xfrm>
        </p:spPr>
        <p:txBody>
          <a:bodyPr>
            <a:normAutofit/>
          </a:bodyPr>
          <a:lstStyle/>
          <a:p>
            <a:r>
              <a:rPr lang="en-AU" sz="1400" dirty="0" smtClean="0">
                <a:solidFill>
                  <a:srgbClr val="FBD1F6"/>
                </a:solidFill>
                <a:latin typeface="Arial" pitchFamily="34" charset="0"/>
                <a:cs typeface="Arial" pitchFamily="34" charset="0"/>
              </a:rPr>
              <a:t>behold the starry firmament....</a:t>
            </a:r>
            <a:endParaRPr lang="en-AU" sz="1400" dirty="0">
              <a:solidFill>
                <a:srgbClr val="FBD1F6"/>
              </a:solidFill>
              <a:latin typeface="Arial" pitchFamily="34" charset="0"/>
              <a:cs typeface="Arial" pitchFamily="34" charset="0"/>
            </a:endParaRPr>
          </a:p>
        </p:txBody>
      </p:sp>
      <p:pic>
        <p:nvPicPr>
          <p:cNvPr id="4" name="Picture 3" descr="universe and mountains.JPG"/>
          <p:cNvPicPr>
            <a:picLocks noChangeAspect="1"/>
          </p:cNvPicPr>
          <p:nvPr/>
        </p:nvPicPr>
        <p:blipFill>
          <a:blip r:embed="rId2" cstate="print"/>
          <a:stretch>
            <a:fillRect/>
          </a:stretch>
        </p:blipFill>
        <p:spPr>
          <a:xfrm>
            <a:off x="500034" y="857232"/>
            <a:ext cx="8143932" cy="5500726"/>
          </a:xfrm>
          <a:prstGeom prst="rect">
            <a:avLst/>
          </a:prstGeom>
        </p:spPr>
      </p:pic>
    </p:spTree>
  </p:cSld>
  <p:clrMapOvr>
    <a:masterClrMapping/>
  </p:clrMapOvr>
  <p:transition>
    <p:dissolv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457200" y="-357188"/>
            <a:ext cx="8229600" cy="1774826"/>
          </a:xfrm>
        </p:spPr>
        <p:txBody>
          <a:bodyPr>
            <a:normAutofit/>
          </a:bodyPr>
          <a:lstStyle/>
          <a:p>
            <a:pPr eaLnBrk="1" hangingPunct="1"/>
            <a:r>
              <a:rPr lang="en-AU" sz="1400" dirty="0" smtClean="0">
                <a:solidFill>
                  <a:srgbClr val="FFFF00"/>
                </a:solidFill>
                <a:latin typeface="Arial" charset="0"/>
                <a:cs typeface="Arial" charset="0"/>
              </a:rPr>
              <a:t>con</a:t>
            </a:r>
            <a:r>
              <a:rPr lang="en-AU" sz="1400" dirty="0" smtClean="0">
                <a:solidFill>
                  <a:srgbClr val="FF9933"/>
                </a:solidFill>
                <a:latin typeface="Arial" charset="0"/>
                <a:cs typeface="Arial" charset="0"/>
              </a:rPr>
              <a:t>cept</a:t>
            </a:r>
            <a:r>
              <a:rPr lang="en-AU" sz="1400" dirty="0" smtClean="0">
                <a:solidFill>
                  <a:srgbClr val="FFFF00"/>
                </a:solidFill>
                <a:latin typeface="Arial" charset="0"/>
                <a:cs typeface="Arial" charset="0"/>
              </a:rPr>
              <a:t>ion</a:t>
            </a:r>
          </a:p>
        </p:txBody>
      </p:sp>
      <p:pic>
        <p:nvPicPr>
          <p:cNvPr id="12291" name="Picture 4" descr="IMG_1249.JPG"/>
          <p:cNvPicPr>
            <a:picLocks noChangeAspect="1"/>
          </p:cNvPicPr>
          <p:nvPr/>
        </p:nvPicPr>
        <p:blipFill>
          <a:blip r:embed="rId2" cstate="print"/>
          <a:srcRect/>
          <a:stretch>
            <a:fillRect/>
          </a:stretch>
        </p:blipFill>
        <p:spPr bwMode="auto">
          <a:xfrm>
            <a:off x="214313" y="714375"/>
            <a:ext cx="8786812" cy="5857875"/>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39718"/>
          </a:xfrm>
        </p:spPr>
        <p:txBody>
          <a:bodyPr>
            <a:normAutofit/>
          </a:bodyPr>
          <a:lstStyle/>
          <a:p>
            <a:r>
              <a:rPr lang="en-AU" sz="1400" dirty="0" smtClean="0">
                <a:solidFill>
                  <a:srgbClr val="FFFF00"/>
                </a:solidFill>
                <a:latin typeface="Arial" pitchFamily="34" charset="0"/>
                <a:cs typeface="Arial" pitchFamily="34" charset="0"/>
              </a:rPr>
              <a:t>spirit bird </a:t>
            </a:r>
            <a:r>
              <a:rPr lang="en-AU" sz="1400" dirty="0" smtClean="0">
                <a:latin typeface="Arial" pitchFamily="34" charset="0"/>
                <a:cs typeface="Arial" pitchFamily="34" charset="0"/>
              </a:rPr>
              <a:t>- </a:t>
            </a:r>
            <a:r>
              <a:rPr lang="en-AU" sz="1400" dirty="0" smtClean="0">
                <a:solidFill>
                  <a:schemeClr val="accent6">
                    <a:lumMod val="60000"/>
                    <a:lumOff val="40000"/>
                  </a:schemeClr>
                </a:solidFill>
                <a:latin typeface="Arial" pitchFamily="34" charset="0"/>
                <a:cs typeface="Arial" pitchFamily="34" charset="0"/>
              </a:rPr>
              <a:t>conception</a:t>
            </a:r>
            <a:endParaRPr lang="en-AU" sz="1400" dirty="0">
              <a:solidFill>
                <a:schemeClr val="accent6">
                  <a:lumMod val="60000"/>
                  <a:lumOff val="40000"/>
                </a:schemeClr>
              </a:solidFill>
              <a:latin typeface="Arial" pitchFamily="34" charset="0"/>
              <a:cs typeface="Arial" pitchFamily="34" charset="0"/>
            </a:endParaRPr>
          </a:p>
        </p:txBody>
      </p:sp>
      <p:pic>
        <p:nvPicPr>
          <p:cNvPr id="3" name="Picture 2" descr="spirit bird golden egg F.tif"/>
          <p:cNvPicPr>
            <a:picLocks noChangeAspect="1"/>
          </p:cNvPicPr>
          <p:nvPr/>
        </p:nvPicPr>
        <p:blipFill>
          <a:blip r:embed="rId2" cstate="print"/>
          <a:stretch>
            <a:fillRect/>
          </a:stretch>
        </p:blipFill>
        <p:spPr>
          <a:xfrm>
            <a:off x="357158" y="857232"/>
            <a:ext cx="8501122" cy="5500726"/>
          </a:xfrm>
          <a:prstGeom prst="rect">
            <a:avLst/>
          </a:prstGeom>
        </p:spPr>
      </p:pic>
    </p:spTree>
  </p:cSld>
  <p:clrMapOvr>
    <a:masterClrMapping/>
  </p:clrMapOvr>
  <p:transition>
    <p:dissolv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180</TotalTime>
  <Words>649</Words>
  <Application>Microsoft Office PowerPoint</Application>
  <PresentationFormat>On-screen Show (4:3)</PresentationFormat>
  <Paragraphs>110</Paragraphs>
  <Slides>52</Slides>
  <Notes>0</Notes>
  <HiddenSlides>0</HiddenSlides>
  <MMClips>0</MMClips>
  <ScaleCrop>false</ScaleCrop>
  <HeadingPairs>
    <vt:vector size="4" baseType="variant">
      <vt:variant>
        <vt:lpstr>Theme</vt:lpstr>
      </vt:variant>
      <vt:variant>
        <vt:i4>1</vt:i4>
      </vt:variant>
      <vt:variant>
        <vt:lpstr>Slide Titles</vt:lpstr>
      </vt:variant>
      <vt:variant>
        <vt:i4>52</vt:i4>
      </vt:variant>
    </vt:vector>
  </HeadingPairs>
  <TitlesOfParts>
    <vt:vector size="53" baseType="lpstr">
      <vt:lpstr>Office Theme</vt:lpstr>
      <vt:lpstr>                            Perinatal Dreaming</vt:lpstr>
      <vt:lpstr>The journey begins with our biological connection to the dreamtime</vt:lpstr>
      <vt:lpstr>Grandmother Dreaming</vt:lpstr>
      <vt:lpstr>  good womb </vt:lpstr>
      <vt:lpstr>the amniotic universe</vt:lpstr>
      <vt:lpstr>Tjukurrpa  connected to my ancestors</vt:lpstr>
      <vt:lpstr>behold the starry firmament....</vt:lpstr>
      <vt:lpstr>conception</vt:lpstr>
      <vt:lpstr>spirit bird - conception</vt:lpstr>
      <vt:lpstr>alien – washed up on a strange shore</vt:lpstr>
      <vt:lpstr>the toxic womb</vt:lpstr>
      <vt:lpstr>not wanted</vt:lpstr>
      <vt:lpstr>5 weeks 2 days</vt:lpstr>
      <vt:lpstr>I am sick and don’t want to be here</vt:lpstr>
      <vt:lpstr>termination</vt:lpstr>
      <vt:lpstr>attempted abortion</vt:lpstr>
      <vt:lpstr>the foetus and the dragon transgenerational trauma</vt:lpstr>
      <vt:lpstr>hanging in a womb of acid</vt:lpstr>
      <vt:lpstr>mother</vt:lpstr>
      <vt:lpstr>the first stage of labour</vt:lpstr>
      <vt:lpstr>no way out</vt:lpstr>
      <vt:lpstr>red back spider mother</vt:lpstr>
      <vt:lpstr> Ngura martyr earth mother</vt:lpstr>
      <vt:lpstr>the parasite</vt:lpstr>
      <vt:lpstr>foetal crucifixion</vt:lpstr>
      <vt:lpstr>red belly black mother</vt:lpstr>
      <vt:lpstr>the second stage of labour</vt:lpstr>
      <vt:lpstr>there is a light at the end of the tunnel</vt:lpstr>
      <vt:lpstr>Transgenerational Trauma</vt:lpstr>
      <vt:lpstr>the fires of hell</vt:lpstr>
      <vt:lpstr>generation after generation the trauma persists</vt:lpstr>
      <vt:lpstr> the cut goes deep-episiotomy</vt:lpstr>
      <vt:lpstr>forceps – face presentation </vt:lpstr>
      <vt:lpstr>forceps</vt:lpstr>
      <vt:lpstr>Forceps – I can’t face this</vt:lpstr>
      <vt:lpstr>dancing with the devil</vt:lpstr>
      <vt:lpstr>birth and the early postnatal</vt:lpstr>
      <vt:lpstr>birth/death and the bardos</vt:lpstr>
      <vt:lpstr>baby Icaris – where is my mother?</vt:lpstr>
      <vt:lpstr>placentabong</vt:lpstr>
      <vt:lpstr>Transgenerational Trauma</vt:lpstr>
      <vt:lpstr>the abuse continues......</vt:lpstr>
      <vt:lpstr>stolen children</vt:lpstr>
      <vt:lpstr>Where is my mother?</vt:lpstr>
      <vt:lpstr>alienated</vt:lpstr>
      <vt:lpstr>finding my way home – the divine mother - Ngura</vt:lpstr>
      <vt:lpstr>the golden child</vt:lpstr>
      <vt:lpstr>Return to Grandmother Lore</vt:lpstr>
      <vt:lpstr>transformation</vt:lpstr>
      <vt:lpstr> Understanding Country The Tree of Life </vt:lpstr>
      <vt:lpstr>John Robbins “Reclaiming our Health”</vt:lpstr>
      <vt:lpstr>acknowledgements and references</vt:lpstr>
    </vt:vector>
  </TitlesOfParts>
  <Company>&lt;none&gt;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Perinatal Dreaming</dc:title>
  <dc:creator>Marianne Wobcke</dc:creator>
  <cp:lastModifiedBy>Laptop</cp:lastModifiedBy>
  <cp:revision>29</cp:revision>
  <dcterms:created xsi:type="dcterms:W3CDTF">2013-05-11T09:52:47Z</dcterms:created>
  <dcterms:modified xsi:type="dcterms:W3CDTF">2015-05-05T10:55:17Z</dcterms:modified>
</cp:coreProperties>
</file>